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3" r:id="rId3"/>
    <p:sldId id="258" r:id="rId4"/>
    <p:sldId id="259" r:id="rId5"/>
    <p:sldId id="264" r:id="rId6"/>
    <p:sldId id="265" r:id="rId7"/>
    <p:sldId id="266" r:id="rId8"/>
    <p:sldId id="257" r:id="rId9"/>
    <p:sldId id="267" r:id="rId10"/>
    <p:sldId id="261" r:id="rId11"/>
    <p:sldId id="268" r:id="rId12"/>
    <p:sldId id="269" r:id="rId13"/>
    <p:sldId id="270" r:id="rId14"/>
    <p:sldId id="271" r:id="rId15"/>
    <p:sldId id="272" r:id="rId16"/>
    <p:sldId id="26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C333B2-DD57-496E-825E-76EC9B181E35}" type="datetimeFigureOut">
              <a:rPr lang="ru-RU" smtClean="0"/>
              <a:t>24.08.2015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17E911-35F2-4EFC-A97A-73D00345A7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412776"/>
            <a:ext cx="8568952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228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1. Дошкольное и начальное общее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pPr marL="109728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2. Основное общее и среднее общее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pPr marL="109728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3. Профессиональное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pPr marL="109728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4. Дополнительное профессиональное образование, подготовка научно-педагогических работников образовательных организаций высшего образования и научных работников научных организаций, математическая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наука</a:t>
            </a:r>
          </a:p>
          <a:p>
            <a:pPr marL="109728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5. Математическое просвещение и популяризация математики, дополнительное образование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prstTxWarp prst="textPlain">
              <a:avLst/>
            </a:prstTxWarp>
            <a:normAutofit fontScale="90000"/>
          </a:bodyPr>
          <a:lstStyle/>
          <a:p>
            <a:pPr algn="ctr"/>
            <a:r>
              <a:rPr lang="ru-RU" dirty="0">
                <a:effectLst/>
              </a:rPr>
              <a:t> Основные направления реализации Концепции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22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учебных программ математического образования в дошкольном и начальном образовании при участии семьи должна обеспечить: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дошкольном образовании - условия (прежде всего предметно-пространственную и информационную среду, образовательные ситуации, средства педагогической поддержки ребенка) для освоения воспитанниками форм деятельности, первичных математических представлений и образов, используемых в жизни;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начальном общем образовании - широкий спектр математической активности (занятий) обучающихся как на уроках, так и во внеурочной деятельности (прежде всего решение логических и арифметических задач, построение алгоритмов в визуальной и игровой среде), материальные, информационные и кадровые условия для развития обучающихся средствами математики.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и начальное общее образование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134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5044016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образование должно: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предоставлять каждому обучающемуся возможность достижения уровня математических знаний, необходимого для дальнейшей успешной жизни в обществе;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каждого обучающегося развивающей интеллектуальной деятельностью на доступном уровне, используя присущую математике красоту и увлекательность;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необходимое стране число выпускников, математическая подготовка которых достаточна для продолжения образования в различных направлениях и для практической деятельности, включая преподавание математики, математические исследования, работу в сфере информационных технологий и др.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общем и среднем общем образовании необходимо предусмотреть подготовку обучающихся в соответствии с их запросами к уровню подготовки в сфере математического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предоставить каждому учащемуся независимо от места и условий проживания возможность достижения соответствия любого уровня подготовки с учетом его индивидуальных потребностей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стимулировать индивидуальный подход и индивидуальные формы работы с отстающими обучающимися, прежде всего привлекая педагогов с большим опытом работы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Основное общее и среднее общее образование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1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760640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профессионального образования должна обеспечивать необходимый уровень математической подготовки кадров для нужд математической науки, экономики, научно-технического прогресса, безопасности и медицины. Для этого необходимо разработать современные программы, включить основные математические направления в соответствующие приоритетные направления модернизации и технологического развития российской экономики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Студенты, изучающие математику, включая информационные технологии, и их преподаватели должны участвовать в математических исследованиях и проектах. Преподавателям математических факультетов классических университетов необходимо вести признаваемые профессиональным сообществом фундаментальные исследования, а их студенты должны уделять значительно больше времени, чем в настоящее время, решению творческих учебных и исследовательских задач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органов, осуществляющих управление в сфере образования, образовательных организаций высшего образования и общеобразовательных организаций должно быть ориентировано на поддержку прихода в школу лучших выпускников математических факультетов педагогических образовательных организаций высшего образования, выпускников профильных специальностей классических университетов. Необходимо обеспечить лучшим выпускникам, обучавшимся по программам математической направленности образовательных организаций высшего образования и имеющим склонности и способности к педагогической работе, возможность преподавать в образовательной организации высшего образования.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Профессиональное образование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955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764096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успешных преподавателей должна быть обеспечена возможность их профессионального роста в форме научной и прикладной работы, дополнительного профессионального образования, включая стажировку в организациях - лидерах фундаментальных и прикладных исследований в области математики и математического 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 высшего образования и научные центры должны обеспечить передовой уровень фундаментальных и прикладных исследований в области математики и их использование в математическом образовании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Должна повыситься мобильность студентов, аспирантов и молодых кандидатов наук, должно развиваться сотрудничество между образовательными организациями высшего образования и исследовательскими институтами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 высшего образования и исследовательские центры должны участвовать в работе по математическому просвещению и популяризации математических знаний среди населения России.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профессиональное образование, подготовка научно-педагогических работников образовательных организаций высшего образования и научных работников научных организаций, математическая наука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638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математического просвещения и популяризации математики предусматривается: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государственной поддержки доступности математики для всех возрастных групп населения;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общественной атмосферы позитивного отношения к достижениям математической науки и работе в этой области, понимания важности математического образования для будущего страны, формирование гордости за достижения российских ученых;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непрерывной поддержки и повышения уровня математических знаний для удовлетворения любознательности человека, его общекультурных потребностей, приобретение знаний и навыков, применяемых в повседневной жизни и профессиональной деятельности.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дополнительного образования, включающая математические кружки и соревнования, является важнейшей частью российской традиции математического образования и должна быть обеспечена государственной поддержкой. Одновременно должны развиваться такие новые формы, как получение математического образования в дистанционной форме, интерактивные музеи математики, математические проекты на интернет-порталах и в социальных сетях, профессиональные математические интернет-сообщества.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просвещение и популяризация математики, дополнительное образование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41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настоящей Концепции обеспечит новый уровень математического образования, что улучшит преподавание других предметов и ускорит развитие не только математики, но и других наук и технологий. Это позволит России достигнуть стратегической цели и занять лидирующее положение в мировой науке, технологии и экономике.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effectLst/>
              </a:rPr>
              <a:t>Реализация Концепции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30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prstTxWarp prst="textPlain">
              <a:avLst/>
            </a:prstTxWarp>
          </a:bodyPr>
          <a:lstStyle/>
          <a:p>
            <a:pPr marL="109728" indent="0" algn="just"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Распоряжение Правительства Российской Федерации от 24 декабря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2013г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. N 2506-р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г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. Москва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79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ru-RU" sz="1800" dirty="0" smtClean="0">
                <a:latin typeface="Times New Roman" panose="02020603050405020304" pitchFamily="18" charset="0"/>
                <a:cs typeface="Times New Roman" pitchFamily="18" charset="0"/>
              </a:rPr>
              <a:t>Математика занимает особое место в науке, культуре и общественной жизни, являясь одной из важнейших составляющих мирового научно-технического прогресса. 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Изучение математики играет системообразующую роль в образовании</a:t>
            </a:r>
            <a:r>
              <a:rPr lang="ru-RU" sz="1800" dirty="0" smtClean="0">
                <a:latin typeface="Times New Roman" panose="02020603050405020304" pitchFamily="18" charset="0"/>
                <a:cs typeface="Times New Roman" pitchFamily="18" charset="0"/>
              </a:rPr>
              <a:t>, развивая познавательные способности человека, в том числе к логическому мышлению, влияя на преподавание других дисциплин.</a:t>
            </a:r>
          </a:p>
          <a:p>
            <a:pPr>
              <a:lnSpc>
                <a:spcPct val="120000"/>
              </a:lnSpc>
            </a:pP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Успех нашей страны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XXI веке, эффективность использования природных ресурсов, развитие экономики, обороноспособность, создание современных технологий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зависят от уровня математической науки, математического образования и математической грамотности всего населения,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от эффективного использования современных математических методов. Без высокого уровня математического образования невозможны выполнение поставленной задачи по созданию инновационной экономики, реализация долгосрочных целей и задач социально-экономического развития Российской Федерации, модернизация 25 млн. высокопроизводительных рабочих мест к 2020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году.</a:t>
            </a:r>
          </a:p>
          <a:p>
            <a:pPr>
              <a:lnSpc>
                <a:spcPct val="120000"/>
              </a:lnSpc>
            </a:pP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математической образованности сделает более полноценной жизнь россиян в современном обществе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обеспечит потребности в квалифицированных специалистах для наукоемкого и высокотехнологичного производства.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Значение математики в современном мире и в России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79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Проблемы мотивационного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характера</a:t>
            </a:r>
          </a:p>
          <a:p>
            <a:pPr marL="109728" indent="0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Проблемы содержательного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характера</a:t>
            </a:r>
          </a:p>
          <a:p>
            <a:pPr marL="109728" indent="0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3. Кадровые проблемы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Проблемы развития математического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276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учебная мотивация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и студентов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общественной недооценкой значимости математического образования,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перегруженностью образовательных программ общего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профессионального образования, а также оценочных и методических материалов техническими элементами и устаревшим содержанием,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отсутствием учебных программ, отвечающих потребностям обучающихся и действительному уровню их подготовки.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это приводит к несоответствию заданий промежуточной и государственной итоговой аттестации фактическому уровню подготовки значительной части обучающихся.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мотивационного характера</a:t>
            </a:r>
          </a:p>
        </p:txBody>
      </p:sp>
    </p:spTree>
    <p:extLst>
      <p:ext uri="{BB962C8B-B14F-4D97-AF65-F5344CB8AC3E}">
        <p14:creationId xmlns:p14="http://schemas.microsoft.com/office/powerpoint/2010/main" val="382925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340768"/>
            <a:ext cx="8280920" cy="526004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математического образов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ания на всех уровнях образования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продолжает устаревать и остается формальным и оторванным от жизни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нарушена его преемственность между уровнями образования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Потребности будущих специалистов в математических знаниях и методах учитываются недостаточно. Фактическое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различий в учебных программах, оценочных и методических материалах, в требованиях промежуточной и государственной итоговой аттестации для разных групп учащихся приводит к низкой эффективности учебного процесса, подмене обучения "натаскиванием" на экзамен, игнорированию действительных способностей и особенностей подготовки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Проблемы содержательного характера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971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81328"/>
            <a:ext cx="8712968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хватает учителей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преподавателей образовательных организаций высшего образования, которые могут качественно преподавать математику, учитывая, развивая и формируя учебные и жизненные интересы различных групп обучающихся. Сложившаяся система подготовки, профессиональной переподготовки и повышения квалификации педагогических работников не отвечает современным нуждам.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Выпускники образовательных организаций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образования педагогической направленности в своем большинстве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отвечают квалификационным требованиям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профессиональным стандартам,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 мало опыта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педагогической деятельности и опыта применения педагогических знаний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проблемы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798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-</a:t>
            </a:r>
            <a:r>
              <a:rPr lang="ru-RU" dirty="0" smtClean="0"/>
              <a:t>вывести российское математическое образование на лидирующее положение в мире.</a:t>
            </a:r>
          </a:p>
          <a:p>
            <a:pPr marL="109728" indent="0">
              <a:buNone/>
            </a:pPr>
            <a:r>
              <a:rPr lang="ru-RU" dirty="0" smtClean="0"/>
              <a:t>-обеспечить готовность учащихся к применению математики в других областях</a:t>
            </a:r>
          </a:p>
          <a:p>
            <a:pPr marL="109728" indent="0">
              <a:buNone/>
            </a:pPr>
            <a:r>
              <a:rPr lang="ru-RU" dirty="0" smtClean="0"/>
              <a:t>-</a:t>
            </a:r>
            <a:r>
              <a:rPr lang="ru-RU" dirty="0"/>
              <a:t> </a:t>
            </a:r>
            <a:r>
              <a:rPr lang="ru-RU" dirty="0" smtClean="0"/>
              <a:t>систематизировать знания, </a:t>
            </a:r>
            <a:r>
              <a:rPr lang="ru-RU" dirty="0"/>
              <a:t>существенно </a:t>
            </a:r>
            <a:r>
              <a:rPr lang="ru-RU" dirty="0" smtClean="0"/>
              <a:t>влияющих </a:t>
            </a:r>
            <a:r>
              <a:rPr lang="ru-RU" dirty="0"/>
              <a:t>на интеллектуальную готовность школьников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prstTxWarp prst="textInflateTop">
              <a:avLst/>
            </a:prstTxWarp>
          </a:bodyPr>
          <a:lstStyle/>
          <a:p>
            <a:pPr algn="ctr"/>
            <a:r>
              <a:rPr lang="ru-RU" dirty="0" smtClean="0"/>
              <a:t>Цели концепции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8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учебных программ математического образования на всех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уровнях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отсутствия пробелов в базовых знаниях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каждого обучающегося, формирование у участников образовательных отношений установки </a:t>
            </a:r>
            <a:r>
              <a:rPr lang="ru-RU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"нет неспособных к математике </a:t>
            </a:r>
            <a:r>
              <a:rPr lang="ru-RU" sz="2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детей»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наличия </a:t>
            </a:r>
            <a:r>
              <a:rPr lang="ru-RU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общедоступных информационных ресурсов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необходимых для реализации учебных программ математического образования, в том числе в электронном формате, 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работы преподавателей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механизмов их материальной и социальной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</a:p>
          <a:p>
            <a:r>
              <a:rPr lang="ru-RU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лидеров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математического образования (организаций и отдельных педагогов и ученых, а также структур, формирующихся вокруг лидеров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обучающимся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имеющим высокую мотивацию и проявляющим выдающиеся математические способности, всех </a:t>
            </a:r>
            <a:r>
              <a:rPr lang="ru-RU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развития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применения этих способностей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популяризация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математических знаний и математического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prstTxWarp prst="textInflateTop">
              <a:avLst/>
            </a:prstTxWarp>
          </a:bodyPr>
          <a:lstStyle/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146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196</TotalTime>
  <Words>877</Words>
  <Application>Microsoft Office PowerPoint</Application>
  <PresentationFormat>Экран (4:3)</PresentationFormat>
  <Paragraphs>59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Презентация PowerPoint</vt:lpstr>
      <vt:lpstr>Презентация PowerPoint</vt:lpstr>
      <vt:lpstr>Значение математики в современном мире и в России</vt:lpstr>
      <vt:lpstr>Проблемы развития математического образования</vt:lpstr>
      <vt:lpstr>Проблемы мотивационного характера</vt:lpstr>
      <vt:lpstr>Проблемы содержательного характера</vt:lpstr>
      <vt:lpstr>Кадровые проблемы </vt:lpstr>
      <vt:lpstr>Цели концепции</vt:lpstr>
      <vt:lpstr>Задачи Концепции</vt:lpstr>
      <vt:lpstr> Основные направления реализации Концепции </vt:lpstr>
      <vt:lpstr>Дошкольное и начальное общее образование</vt:lpstr>
      <vt:lpstr>Основное общее и среднее общее образование</vt:lpstr>
      <vt:lpstr>Профессиональное образование </vt:lpstr>
      <vt:lpstr>Дополнительное профессиональное образование, подготовка научно-педагогических работников образовательных организаций высшего образования и научных работников научных организаций, математическая наука </vt:lpstr>
      <vt:lpstr>Математическое просвещение и популяризация математики, дополнительное образование</vt:lpstr>
      <vt:lpstr>Реализация Концепции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user</cp:lastModifiedBy>
  <cp:revision>13</cp:revision>
  <dcterms:created xsi:type="dcterms:W3CDTF">2014-03-04T23:40:45Z</dcterms:created>
  <dcterms:modified xsi:type="dcterms:W3CDTF">2015-08-24T10:24:19Z</dcterms:modified>
</cp:coreProperties>
</file>