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82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67" d="100"/>
          <a:sy n="67" d="100"/>
        </p:scale>
        <p:origin x="-281" y="-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89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73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0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4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5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22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50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21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6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35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23DE-D74A-4A85-8470-4CDFE781F119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A3EB-A95C-4898-9AB1-DACFAD5BA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52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fgosreestr.ru/registry/primernaya-osnovnayaobrazovatelnaya-programma-" TargetMode="External"/><Relationship Id="rId2" Type="http://schemas.openxmlformats.org/officeDocument/2006/relationships/hyperlink" Target="http://fgosreestr.ru/registry/primernaya-osnovnaya-obrazovatelnaya-programma-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gos.ru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journal@eidos.ru" TargetMode="External"/><Relationship Id="rId2" Type="http://schemas.openxmlformats.org/officeDocument/2006/relationships/hyperlink" Target="http://www.oecd.org/pisa/data/PISA-2018-draft-framework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«Математическая грамотность: особенности формирования </a:t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</a:t>
            </a:r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метапредметного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подхода»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разработка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99930"/>
          </a:xfrm>
        </p:spPr>
        <p:txBody>
          <a:bodyPr>
            <a:normAutofit/>
          </a:bodyPr>
          <a:lstStyle/>
          <a:p>
            <a:pPr marR="111125" indent="540385" algn="r">
              <a:lnSpc>
                <a:spcPct val="11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Автор методической разработки:</a:t>
            </a:r>
          </a:p>
          <a:p>
            <a:pPr marR="111125" indent="540385" algn="r">
              <a:lnSpc>
                <a:spcPct val="11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Крамарева Ирина Сергеевна,</a:t>
            </a:r>
          </a:p>
          <a:p>
            <a:pPr marR="111125" indent="540385" algn="r">
              <a:lnSpc>
                <a:spcPct val="11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математики</a:t>
            </a:r>
          </a:p>
          <a:p>
            <a:pPr marR="111125" indent="540385" algn="r">
              <a:lnSpc>
                <a:spcPct val="11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Муниципального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общеобразовательного учреждения</a:t>
            </a:r>
          </a:p>
          <a:p>
            <a:pPr marR="111125" indent="540385" algn="r">
              <a:lnSpc>
                <a:spcPct val="11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средней школы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 6</a:t>
            </a:r>
          </a:p>
          <a:p>
            <a:pPr marR="111125" indent="540385" algn="r">
              <a:lnSpc>
                <a:spcPct val="11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Тутаевского муниципального района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076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0432"/>
            <a:ext cx="10515600" cy="500653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Основа </a:t>
            </a:r>
            <a:r>
              <a:rPr lang="ru-RU" dirty="0"/>
              <a:t>организации исследования математической грамотности включает три структурных компонента:</a:t>
            </a:r>
          </a:p>
          <a:p>
            <a:pPr lvl="0"/>
            <a:r>
              <a:rPr lang="ru-RU" dirty="0"/>
              <a:t>контекст, в котором представлена проблема;</a:t>
            </a:r>
          </a:p>
          <a:p>
            <a:pPr lvl="0"/>
            <a:r>
              <a:rPr lang="ru-RU" dirty="0"/>
              <a:t>содержание математического образования, которое используется в заданиях;</a:t>
            </a:r>
          </a:p>
          <a:p>
            <a:pPr lvl="0"/>
            <a:r>
              <a:rPr lang="ru-RU" dirty="0"/>
              <a:t>мыслительная деятельность, необходимая для того, чтобы связать контекст, в котором представлена проблема, с математическим содержанием, необходимым для её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13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подхода по формированию математической грамотности проявились недостатки в овладении следующими </a:t>
            </a:r>
            <a:r>
              <a:rPr lang="ru-RU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метапредметными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умениями: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7904"/>
            <a:ext cx="10515600" cy="51114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принимать </a:t>
            </a:r>
            <a:r>
              <a:rPr lang="ru-RU" dirty="0"/>
              <a:t>задачу, представленную в форме, отличной от формы, типичной для российских учебников;</a:t>
            </a:r>
          </a:p>
          <a:p>
            <a:pPr lvl="0"/>
            <a:r>
              <a:rPr lang="ru-RU" dirty="0"/>
              <a:t>работать с информацией, представленной в различных формах: текстовой, табличной, графической, а также переходить от одной формы к другой;</a:t>
            </a:r>
          </a:p>
          <a:p>
            <a:pPr lvl="0"/>
            <a:r>
              <a:rPr lang="ru-RU" dirty="0"/>
              <a:t>привлекать информацию, которая не содержится непосредственно в условии задачи, особенно в тех случаях, когда для этого требуется использовать бытовые сведения, личный жизненный опыт;</a:t>
            </a:r>
          </a:p>
          <a:p>
            <a:pPr lvl="0"/>
            <a:r>
              <a:rPr lang="ru-RU" dirty="0"/>
              <a:t>отбирать информацию, необходимую для решения, в частности, если условие задачи содержит избыточную информацию; удерживать в процессе решения все условия, необходимые для решения проблемы;</a:t>
            </a:r>
          </a:p>
          <a:p>
            <a:pPr lvl="0"/>
            <a:r>
              <a:rPr lang="ru-RU" dirty="0"/>
              <a:t>владеть навыками самоконтроля за выполнением условий (ограничений) при нахождении решения и интерпретации полученного результата в рамках ситуации;</a:t>
            </a:r>
          </a:p>
          <a:p>
            <a:pPr lvl="0"/>
            <a:r>
              <a:rPr lang="ru-RU" dirty="0"/>
              <a:t>определять самостоятельно точность данных, требуемых для решения задачи;</a:t>
            </a:r>
          </a:p>
          <a:p>
            <a:pPr lvl="0"/>
            <a:r>
              <a:rPr lang="ru-RU" dirty="0"/>
              <a:t>использовать здравый смысл, метод перебора возможных вариантов, метод проб и ошибок;</a:t>
            </a:r>
          </a:p>
          <a:p>
            <a:pPr lvl="0"/>
            <a:r>
              <a:rPr lang="ru-RU" dirty="0"/>
              <a:t>представлять в свободной словесной форме обоснованный ответ, который определяется особенностями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96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метапредметного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/>
              <a:t>«</a:t>
            </a:r>
            <a:r>
              <a:rPr lang="ru-RU" dirty="0"/>
              <a:t>Мета» - («за». «через», «над») - всеобщее интегрирующее: </a:t>
            </a:r>
            <a:r>
              <a:rPr lang="ru-RU" dirty="0" err="1"/>
              <a:t>метадеятельность</a:t>
            </a:r>
            <a:r>
              <a:rPr lang="ru-RU" dirty="0"/>
              <a:t>, </a:t>
            </a:r>
            <a:r>
              <a:rPr lang="ru-RU" dirty="0" err="1"/>
              <a:t>метапредмет</a:t>
            </a:r>
            <a:r>
              <a:rPr lang="ru-RU" dirty="0"/>
              <a:t>, </a:t>
            </a:r>
            <a:r>
              <a:rPr lang="ru-RU" dirty="0" err="1"/>
              <a:t>метазнание</a:t>
            </a:r>
            <a:r>
              <a:rPr lang="ru-RU" dirty="0"/>
              <a:t>, </a:t>
            </a:r>
            <a:r>
              <a:rPr lang="ru-RU" dirty="0" err="1"/>
              <a:t>метаумение</a:t>
            </a:r>
            <a:r>
              <a:rPr lang="ru-RU" dirty="0"/>
              <a:t> (</a:t>
            </a:r>
            <a:r>
              <a:rPr lang="ru-RU" dirty="0" err="1"/>
              <a:t>метаспособ</a:t>
            </a:r>
            <a:r>
              <a:rPr lang="ru-RU" dirty="0"/>
              <a:t>). Иногда это называют универсальными знаниями и способами. Иногда – </a:t>
            </a:r>
            <a:r>
              <a:rPr lang="ru-RU" dirty="0" err="1"/>
              <a:t>мыследеятельностью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668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информационных технологий на уроках математики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 </a:t>
            </a:r>
            <a:r>
              <a:rPr lang="ru-RU" sz="1800" dirty="0"/>
              <a:t/>
            </a:r>
            <a:br>
              <a:rPr lang="ru-RU" sz="18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ИКТ на уроках математики даёт возможность учителю сократить время на изучение материала за счёт наглядности и быстроты выполнения работы, проверить знания учащихся в интерактивном режиме, что повышает эффективность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218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элементов исследования при обучении математики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/>
              <a:t>Исследовательский метод обучения </a:t>
            </a:r>
            <a:endParaRPr lang="ru-RU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это </a:t>
            </a:r>
            <a:r>
              <a:rPr lang="ru-RU" dirty="0"/>
              <a:t>организация поисковой познавательной деятельности учащихся путем постановки учителем познавательных и практических задач, требующих самостоятельного творческого </a:t>
            </a:r>
            <a:r>
              <a:rPr lang="ru-RU" dirty="0" smtClean="0"/>
              <a:t>решения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517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элементов технологии проблемного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Проблемное </a:t>
            </a:r>
            <a:r>
              <a:rPr lang="ru-RU" dirty="0"/>
              <a:t>обучение, и как метод, и как технология, направлено на развитие творческой, самостоятельной учебной деятельности при введении и воспроизведении </a:t>
            </a:r>
            <a:r>
              <a:rPr lang="ru-RU" dirty="0" smtClean="0"/>
              <a:t>знаний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000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мастерской на уроках математики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/>
              <a:t>Активный метод </a:t>
            </a:r>
            <a:r>
              <a:rPr lang="ru-RU" dirty="0"/>
              <a:t>обучения  </a:t>
            </a:r>
            <a:r>
              <a:rPr lang="ru-RU" dirty="0" smtClean="0"/>
              <a:t>-  </a:t>
            </a:r>
            <a:r>
              <a:rPr lang="ru-RU" dirty="0"/>
              <a:t>мастерские. </a:t>
            </a:r>
            <a:endParaRPr lang="ru-RU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/>
              <a:t>В </a:t>
            </a:r>
            <a:r>
              <a:rPr lang="ru-RU" dirty="0"/>
              <a:t>технологии мастерских упор делается на освоение знаний, через практическую работу</a:t>
            </a:r>
          </a:p>
        </p:txBody>
      </p:sp>
    </p:spTree>
    <p:extLst>
      <p:ext uri="{BB962C8B-B14F-4D97-AF65-F5344CB8AC3E}">
        <p14:creationId xmlns:p14="http://schemas.microsoft.com/office/powerpoint/2010/main" val="4170121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задания, показывающие связь математики с жизнью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задачи по теме «Энергосбережение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задачи </a:t>
            </a:r>
            <a:r>
              <a:rPr lang="ru-RU" dirty="0"/>
              <a:t>на тему </a:t>
            </a:r>
            <a:r>
              <a:rPr lang="ru-RU" dirty="0" smtClean="0"/>
              <a:t>покупок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задачи </a:t>
            </a:r>
            <a:r>
              <a:rPr lang="ru-RU" dirty="0"/>
              <a:t>на нахождение количества </a:t>
            </a:r>
            <a:r>
              <a:rPr lang="ru-RU" dirty="0" smtClean="0"/>
              <a:t>лекарства, </a:t>
            </a:r>
            <a:r>
              <a:rPr lang="ru-RU" dirty="0"/>
              <a:t>необходимого выпить больному, когда известна ежедневная доза необходимая </a:t>
            </a:r>
            <a:r>
              <a:rPr lang="ru-RU" dirty="0" smtClean="0"/>
              <a:t>больному</a:t>
            </a:r>
          </a:p>
          <a:p>
            <a:r>
              <a:rPr lang="ru-RU" dirty="0"/>
              <a:t>задачи на умение использовать графики зависимостей в повседневной жизни </a:t>
            </a:r>
            <a:endParaRPr lang="ru-RU" dirty="0" smtClean="0"/>
          </a:p>
          <a:p>
            <a:r>
              <a:rPr lang="ru-RU" dirty="0"/>
              <a:t>з</a:t>
            </a:r>
            <a:r>
              <a:rPr lang="ru-RU" dirty="0" smtClean="0"/>
              <a:t>адачи </a:t>
            </a:r>
            <a:r>
              <a:rPr lang="ru-RU" dirty="0"/>
              <a:t>экономического характера о банковских вкладах или кредитах с известной процентной ставкой. </a:t>
            </a:r>
          </a:p>
        </p:txBody>
      </p:sp>
    </p:spTree>
    <p:extLst>
      <p:ext uri="{BB962C8B-B14F-4D97-AF65-F5344CB8AC3E}">
        <p14:creationId xmlns:p14="http://schemas.microsoft.com/office/powerpoint/2010/main" val="1551888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содержанием по математике для 5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 течение четверти суток кошка ест, а остальное время спит. Сколько часов в сутки кошка спит?</a:t>
            </a:r>
          </a:p>
          <a:p>
            <a:pPr lvl="0"/>
            <a:r>
              <a:rPr lang="ru-RU" dirty="0"/>
              <a:t>12 авторов составляли 30 задач коллегиально.  Каждая задача обсуждалась 10 минут. Сколько времени шло заседание?</a:t>
            </a:r>
          </a:p>
          <a:p>
            <a:pPr lvl="0"/>
            <a:r>
              <a:rPr lang="ru-RU" dirty="0"/>
              <a:t>В  театральном зале 26 рядов по 24 места в каждом. Все места пронумерованы, начиная с 1-го ряда. В каком ряду находится место с номером 375?</a:t>
            </a:r>
          </a:p>
          <a:p>
            <a:r>
              <a:rPr lang="ru-RU" dirty="0"/>
              <a:t>Старый будильник отстает на 8 минут за каждые 24 часа. На сколько минут надо поставить его вперед в 20.00, чтобы он зазвонил вовремя в 8 часов утра следующего дня?</a:t>
            </a:r>
          </a:p>
        </p:txBody>
      </p:sp>
    </p:spTree>
    <p:extLst>
      <p:ext uri="{BB962C8B-B14F-4D97-AF65-F5344CB8AC3E}">
        <p14:creationId xmlns:p14="http://schemas.microsoft.com/office/powerpoint/2010/main" val="596040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содержанием по математике для 7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Какой угол образуют стрелки часов в половине второго?</a:t>
            </a:r>
          </a:p>
          <a:p>
            <a:pPr lvl="0"/>
            <a:r>
              <a:rPr lang="ru-RU" dirty="0"/>
              <a:t>Поезд длиной 1 км медленно движется со скоростью 1 км/ч и вползает в туннель, длина которого 1 км. За сколько времени он полностью пройдет туннель?</a:t>
            </a:r>
          </a:p>
          <a:p>
            <a:pPr lvl="0"/>
            <a:r>
              <a:rPr lang="ru-RU" dirty="0"/>
              <a:t>Электронные часы показывают время 19:57:33. Через какое наименьшее число секунд все цифры на часах изменятся?</a:t>
            </a:r>
          </a:p>
          <a:p>
            <a:r>
              <a:rPr lang="ru-RU" dirty="0"/>
              <a:t>Поезд проходит мост длиной 250 метров за 1 минуту, а мимо телеграфного столба он проходит за полминуты. Какова длина поезда</a:t>
            </a:r>
          </a:p>
        </p:txBody>
      </p:sp>
    </p:spTree>
    <p:extLst>
      <p:ext uri="{BB962C8B-B14F-4D97-AF65-F5344CB8AC3E}">
        <p14:creationId xmlns:p14="http://schemas.microsoft.com/office/powerpoint/2010/main" val="205478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i="1" dirty="0"/>
              <a:t>Учитель всегда невольно стремится к тому, чтобы выбрать для себя удобный способ преподавания. Чем способ преподавания удобнее для учителя, тем он неудобнее для учеников. Только тот образ преподавания верен, которым довольны </a:t>
            </a:r>
            <a:r>
              <a:rPr lang="ru-RU" i="1" dirty="0" smtClean="0"/>
              <a:t>ученики</a:t>
            </a:r>
            <a:r>
              <a:rPr lang="ru-RU" dirty="0" smtClean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/>
              <a:t>                                                                             Л.Н</a:t>
            </a:r>
            <a:r>
              <a:rPr lang="ru-RU" dirty="0"/>
              <a:t>. Толстой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457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внеурочного занятия по математике по теме «Табличные шифры» 5 класс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511912"/>
              </p:ext>
            </p:extLst>
          </p:nvPr>
        </p:nvGraphicFramePr>
        <p:xfrm>
          <a:off x="838200" y="2249422"/>
          <a:ext cx="8415530" cy="230051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83106">
                  <a:extLst>
                    <a:ext uri="{9D8B030D-6E8A-4147-A177-3AD203B41FA5}">
                      <a16:colId xmlns:a16="http://schemas.microsoft.com/office/drawing/2014/main" xmlns="" val="979840725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xmlns="" val="34170022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xmlns="" val="202130397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xmlns="" val="161680824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xmlns="" val="2745882375"/>
                    </a:ext>
                  </a:extLst>
                </a:gridCol>
              </a:tblGrid>
              <a:tr h="5751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5778931"/>
                  </a:ext>
                </a:extLst>
              </a:tr>
              <a:tr h="5751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Цифра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6881300"/>
                  </a:ext>
                </a:extLst>
              </a:tr>
              <a:tr h="5751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Круг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Квадрат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Треугольник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5619896"/>
                  </a:ext>
                </a:extLst>
              </a:tr>
              <a:tr h="5751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Операция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Сложение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Вычитание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Вокруг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3042159"/>
                  </a:ext>
                </a:extLst>
              </a:tr>
            </a:tbl>
          </a:graphicData>
        </a:graphic>
      </p:graphicFrame>
      <p:pic>
        <p:nvPicPr>
          <p:cNvPr id="1025" name="Рисунок 4" descr="http://www.the-exponent.com/wp-content/uploads/2014/05/square-circl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730" y="4401312"/>
            <a:ext cx="2456688" cy="245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819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24" y="661702"/>
            <a:ext cx="4343400" cy="579120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0" y="1828800"/>
            <a:ext cx="5108448" cy="383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92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 конструирования внеурочного занятия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системно-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подходе «Следствие ведут знатоки математики»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Рабочий лист группы.</a:t>
            </a:r>
          </a:p>
          <a:p>
            <a:pPr marL="0" indent="0">
              <a:buNone/>
            </a:pPr>
            <a:r>
              <a:rPr lang="ru-RU" dirty="0"/>
              <a:t>Задание 1. Напишите лучшие интересные оригинальные названия к картинке, связанные с математикой.</a:t>
            </a:r>
          </a:p>
          <a:p>
            <a:pPr marL="0" indent="0">
              <a:buNone/>
            </a:pPr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Задание 2. </a:t>
            </a:r>
          </a:p>
          <a:p>
            <a:pPr marL="0" indent="0">
              <a:buNone/>
            </a:pPr>
            <a:r>
              <a:rPr lang="ru-RU" dirty="0"/>
              <a:t>Предложите варианты шифра числа 7, составленные с помощью таблицы 2.</a:t>
            </a:r>
          </a:p>
          <a:p>
            <a:pPr marL="0" indent="0">
              <a:buNone/>
            </a:pPr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Оцените </a:t>
            </a:r>
            <a:r>
              <a:rPr lang="ru-RU" dirty="0"/>
              <a:t>свое настроение, свою работу на занятии.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592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152" y="341408"/>
            <a:ext cx="10137648" cy="6150832"/>
          </a:xfrm>
        </p:spPr>
      </p:pic>
    </p:spTree>
    <p:extLst>
      <p:ext uri="{BB962C8B-B14F-4D97-AF65-F5344CB8AC3E}">
        <p14:creationId xmlns:p14="http://schemas.microsoft.com/office/powerpoint/2010/main" val="1464121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Внеурочное занятие для обучающихся 5- 6 классов по теме «Геометрические фигуры» с использованием технологии смыслового чтения «Мозаика проблемы»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Рисунок 32" descr="http://lib.1september.ru/2004/20/13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479" y="1690688"/>
            <a:ext cx="5034320" cy="502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686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88873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Метапредметный</a:t>
            </a:r>
            <a:r>
              <a:rPr lang="ru-RU" dirty="0"/>
              <a:t> подход в обучении </a:t>
            </a:r>
            <a:r>
              <a:rPr lang="ru-RU" b="1" dirty="0"/>
              <a:t>- </a:t>
            </a:r>
            <a:r>
              <a:rPr lang="ru-RU" dirty="0"/>
              <a:t>это инновационный подход, имеющий поисковую направленность по построению учебного познания, при котором происходит не только интеграция знаний, но и приобретается опыт творческой деятельности.</a:t>
            </a:r>
          </a:p>
          <a:p>
            <a:r>
              <a:rPr lang="ru-RU" dirty="0"/>
              <a:t>         </a:t>
            </a:r>
            <a:r>
              <a:rPr lang="ru-RU" dirty="0" err="1"/>
              <a:t>Метапредметный</a:t>
            </a:r>
            <a:r>
              <a:rPr lang="ru-RU" dirty="0"/>
              <a:t> подход ориентирован и способствует развитию у обучающихся обобщенных, универсальных способов деятельности, формированию математической грамотности как в рамках образовательного процесса, так и в реальных жизненных ситуациях.</a:t>
            </a:r>
          </a:p>
          <a:p>
            <a:r>
              <a:rPr lang="ru-RU" dirty="0"/>
              <a:t>        Необходимость </a:t>
            </a:r>
            <a:r>
              <a:rPr lang="ru-RU" dirty="0" err="1"/>
              <a:t>метапредметного</a:t>
            </a:r>
            <a:r>
              <a:rPr lang="ru-RU" dirty="0"/>
              <a:t> подхода в образовании объясняется возникновением комплексных проблем, решение которых предполагает в первую очередь междисциплинарное взаимодействие.</a:t>
            </a:r>
          </a:p>
          <a:p>
            <a:r>
              <a:rPr lang="ru-RU" dirty="0"/>
              <a:t>         Данный подход даёт много возможностей для творчества педагогов и направлен на развитие универсальных учебных действий обучающихся, раскрывая и развивая их способности. </a:t>
            </a:r>
            <a:r>
              <a:rPr lang="ru-RU" dirty="0" err="1"/>
              <a:t>Метапредметный</a:t>
            </a:r>
            <a:r>
              <a:rPr lang="ru-RU" dirty="0"/>
              <a:t> подход способствует переносу приобретённых знаний в новую плоскость в различных жизненных ситуациях.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101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2025"/>
            <a:ext cx="10515600" cy="78638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 литература, источники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64" y="978408"/>
            <a:ext cx="10515600" cy="5879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Леонтьев </a:t>
            </a:r>
            <a:r>
              <a:rPr lang="ru-RU" dirty="0"/>
              <a:t>А.А. Педагогика здравого смысла. Избранные работы по философии образования и педагогической психологии / Сост., предисл., </a:t>
            </a:r>
            <a:r>
              <a:rPr lang="ru-RU" dirty="0" err="1"/>
              <a:t>коммент</a:t>
            </a:r>
            <a:r>
              <a:rPr lang="ru-RU" dirty="0"/>
              <a:t>. </a:t>
            </a:r>
            <a:r>
              <a:rPr lang="ru-RU" dirty="0" err="1"/>
              <a:t>Д.А.Леонтьева</a:t>
            </a:r>
            <a:r>
              <a:rPr lang="ru-RU" dirty="0"/>
              <a:t>. – М.: Смысл, 2016, 528 c.</a:t>
            </a:r>
          </a:p>
          <a:p>
            <a:pPr lvl="0"/>
            <a:r>
              <a:rPr lang="ru-RU" dirty="0"/>
              <a:t>Примерная основная образовательная программа начального общего образования. Одобрена решением федерального учебно-методического объединения по общему образованию (протокол от 8 апреля 2015 г. №1/15) [Электронный ресурс] // Официальный сайт. </a:t>
            </a:r>
            <a:r>
              <a:rPr lang="en-US" dirty="0"/>
              <a:t>URL: </a:t>
            </a:r>
            <a:r>
              <a:rPr lang="en-US" dirty="0">
                <a:hlinkClick r:id="rId2"/>
              </a:rPr>
              <a:t>http://fgosreestr.ru/registry/primernaya-osnovnaya-obrazovatelnaya-programma-</a:t>
            </a:r>
            <a:r>
              <a:rPr lang="en-US" dirty="0"/>
              <a:t> nachalnogo-obshhego-obrazovaniya-2.</a:t>
            </a:r>
            <a:endParaRPr lang="ru-RU" dirty="0"/>
          </a:p>
          <a:p>
            <a:pPr lvl="0"/>
            <a:r>
              <a:rPr lang="ru-RU" dirty="0"/>
              <a:t>Примерная основная образовательная программа основного общего образования. Одобрена решением федерального учебно-методического объединения по общему образованию (протокол от 8 апреля 2015 г. №1/15) [Электронный ресурс] // Официальный сайт. </a:t>
            </a:r>
            <a:r>
              <a:rPr lang="en-US" dirty="0"/>
              <a:t>URL: </a:t>
            </a:r>
            <a:r>
              <a:rPr lang="en-US" dirty="0">
                <a:hlinkClick r:id="rId3"/>
              </a:rPr>
              <a:t>http://fgosreestr.ru/registry/primernaya-osnovnayaobrazovatelnaya-programma-</a:t>
            </a:r>
            <a:r>
              <a:rPr lang="en-US" dirty="0"/>
              <a:t> osnovnogo-obshhego-obrazovaniya-3/.</a:t>
            </a:r>
            <a:endParaRPr lang="ru-RU" dirty="0"/>
          </a:p>
          <a:p>
            <a:pPr lvl="0"/>
            <a:r>
              <a:rPr lang="ru-RU" dirty="0"/>
              <a:t>Федеральный государственный образовательный стандарт основного общего образования [Электронный ресурс] // Официальный сайт. URL:</a:t>
            </a:r>
            <a:r>
              <a:rPr lang="ru-RU" u="sng" dirty="0">
                <a:hlinkClick r:id="rId4"/>
              </a:rPr>
              <a:t>https://fgos.ru/</a:t>
            </a:r>
            <a:r>
              <a:rPr lang="ru-RU" dirty="0"/>
              <a:t>.</a:t>
            </a:r>
          </a:p>
          <a:p>
            <a:pPr lvl="0"/>
            <a:r>
              <a:rPr lang="en-US" dirty="0"/>
              <a:t>OECD (2017), PISA 2015 Assessment and Analytical Framework: Science, Reading, Mathematics, Financial Literacy and Collaborative Problem Solving, revised edition, PISA, OECD Publishing, Paris. p. 65-80 (</a:t>
            </a:r>
            <a:r>
              <a:rPr lang="ru-RU" dirty="0"/>
              <a:t>определение </a:t>
            </a:r>
            <a:r>
              <a:rPr lang="en-US" dirty="0"/>
              <a:t>– p. 67).</a:t>
            </a:r>
            <a:endParaRPr lang="ru-RU" dirty="0"/>
          </a:p>
          <a:p>
            <a:pPr lvl="0"/>
            <a:r>
              <a:rPr lang="en-US" dirty="0"/>
              <a:t>OECD (2018), PISA 2021 Mathematics Framework (First Draft), PISA, OECD Publishing, Stockholm</a:t>
            </a:r>
            <a:r>
              <a:rPr lang="en-US" b="1" dirty="0"/>
              <a:t>, </a:t>
            </a:r>
            <a:r>
              <a:rPr lang="en-US" dirty="0"/>
              <a:t>p.46.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1602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9808"/>
            <a:ext cx="10515600" cy="582472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OECD Governing Board PISA 2021 Mathematics Framework (First Draft), April 2018 [For Official Use], p. 8, 21-22.</a:t>
            </a:r>
            <a:endParaRPr lang="ru-RU" dirty="0" smtClean="0"/>
          </a:p>
          <a:p>
            <a:pPr lvl="0"/>
            <a:r>
              <a:rPr lang="en-US" dirty="0" smtClean="0"/>
              <a:t>PISA 2018 Draft Analytical Framework 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 //</a:t>
            </a:r>
            <a:r>
              <a:rPr lang="ru-RU" dirty="0" smtClean="0"/>
              <a:t>Официальный сайт ОЭСР</a:t>
            </a:r>
            <a:r>
              <a:rPr lang="en-US" dirty="0" smtClean="0"/>
              <a:t>. URL: </a:t>
            </a:r>
            <a:r>
              <a:rPr lang="en-US" dirty="0" smtClean="0">
                <a:hlinkClick r:id="rId2"/>
              </a:rPr>
              <a:t>http://www.oecd.org/pisa/data/PISA-2018-draft-frameworks.pdf.</a:t>
            </a:r>
            <a:endParaRPr lang="ru-RU" dirty="0" smtClean="0"/>
          </a:p>
          <a:p>
            <a:pPr lvl="0"/>
            <a:r>
              <a:rPr lang="ru-RU" dirty="0" smtClean="0"/>
              <a:t>Фисенко. Т.И., доцента кафедры </a:t>
            </a:r>
            <a:r>
              <a:rPr lang="ru-RU" dirty="0" err="1" smtClean="0"/>
              <a:t>Ти</a:t>
            </a:r>
            <a:r>
              <a:rPr lang="ru-RU" dirty="0" smtClean="0"/>
              <a:t> МО ХК ИРО, «Как реализовать принцип </a:t>
            </a:r>
            <a:r>
              <a:rPr lang="ru-RU" dirty="0" err="1" smtClean="0"/>
              <a:t>метапредметности</a:t>
            </a:r>
            <a:r>
              <a:rPr lang="ru-RU" dirty="0" smtClean="0"/>
              <a:t> в процессе обучения». Статья в сборнике методических рекомендаций в преподавании. - 2012. – с.12-19</a:t>
            </a:r>
          </a:p>
          <a:p>
            <a:pPr lvl="0"/>
            <a:r>
              <a:rPr lang="ru-RU" dirty="0" smtClean="0"/>
              <a:t>Громыко, Н.В. «</a:t>
            </a:r>
            <a:r>
              <a:rPr lang="ru-RU" dirty="0" err="1" smtClean="0"/>
              <a:t>Метапредмет</a:t>
            </a:r>
            <a:r>
              <a:rPr lang="ru-RU" dirty="0" smtClean="0"/>
              <a:t> «Знание».- М., 2001.- 540с.</a:t>
            </a:r>
          </a:p>
          <a:p>
            <a:pPr lvl="0"/>
            <a:r>
              <a:rPr lang="ru-RU" dirty="0" smtClean="0"/>
              <a:t>Громыко, Ю.В. «</a:t>
            </a:r>
            <a:r>
              <a:rPr lang="ru-RU" dirty="0" err="1" smtClean="0"/>
              <a:t>Метапредмет</a:t>
            </a:r>
            <a:r>
              <a:rPr lang="ru-RU" dirty="0" smtClean="0"/>
              <a:t> «Проблема».- М., 1998.- 376 с.</a:t>
            </a:r>
          </a:p>
          <a:p>
            <a:pPr lvl="0"/>
            <a:r>
              <a:rPr lang="ru-RU" dirty="0" smtClean="0"/>
              <a:t>Громыко, Н.В. «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подход в образовании при реализации новых образовательных стандартов» «Знание»- М., 2001 10 с.</a:t>
            </a:r>
          </a:p>
          <a:p>
            <a:pPr lvl="0"/>
            <a:r>
              <a:rPr lang="ru-RU" dirty="0" smtClean="0"/>
              <a:t>Хуторской, А.В. Современная дидактика. - СПб: Питер, 2001. – 544 с.</a:t>
            </a:r>
          </a:p>
          <a:p>
            <a:pPr lvl="0"/>
            <a:r>
              <a:rPr lang="ru-RU" dirty="0" smtClean="0"/>
              <a:t> Хуторской, А.В. Дидактическая эвристика: Теория и технология креативного обучения. - М.: Изд-во МГУ, 2003. - 416 с.</a:t>
            </a:r>
          </a:p>
          <a:p>
            <a:pPr lvl="0"/>
            <a:r>
              <a:rPr lang="ru-RU" dirty="0" smtClean="0"/>
              <a:t>Фундаментальное ядро содержания общего образования проект /под ред. В.В. Козлова, А.М. </a:t>
            </a:r>
            <a:r>
              <a:rPr lang="ru-RU" dirty="0" err="1" smtClean="0"/>
              <a:t>Кондакова</a:t>
            </a:r>
            <a:r>
              <a:rPr lang="ru-RU" dirty="0" smtClean="0"/>
              <a:t> – М.: Просвещение, 2009 – 54 с.</a:t>
            </a:r>
          </a:p>
          <a:p>
            <a:pPr lvl="0"/>
            <a:r>
              <a:rPr lang="ru-RU" dirty="0" smtClean="0"/>
              <a:t>Скрипкина, Ю.В.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подход в новых образовательных стандартах: вопросы реализации.[Электронный ресурс] // Интернет-журнал "</a:t>
            </a:r>
            <a:r>
              <a:rPr lang="ru-RU" dirty="0" err="1" smtClean="0"/>
              <a:t>Эйдос</a:t>
            </a:r>
            <a:r>
              <a:rPr lang="ru-RU" dirty="0" smtClean="0"/>
              <a:t>". - 2011. - №4. - 25 апреля. Режим доступа:(http://www.eidos.ru/journal/2011/0425-10.htm.) - В </a:t>
            </a:r>
            <a:r>
              <a:rPr lang="ru-RU" dirty="0" err="1" smtClean="0"/>
              <a:t>надзаг</a:t>
            </a:r>
            <a:r>
              <a:rPr lang="ru-RU" dirty="0" smtClean="0"/>
              <a:t>: Центр дистанционного образования "</a:t>
            </a:r>
            <a:r>
              <a:rPr lang="ru-RU" dirty="0" err="1" smtClean="0"/>
              <a:t>Эйдос</a:t>
            </a:r>
            <a:r>
              <a:rPr lang="ru-RU" dirty="0" smtClean="0"/>
              <a:t>", e-</a:t>
            </a:r>
            <a:r>
              <a:rPr lang="ru-RU" dirty="0" err="1" smtClean="0"/>
              <a:t>mail</a:t>
            </a:r>
            <a:r>
              <a:rPr lang="ru-RU" dirty="0" smtClean="0"/>
              <a:t>: </a:t>
            </a:r>
            <a:r>
              <a:rPr lang="ru-RU" u="sng" dirty="0" smtClean="0">
                <a:hlinkClick r:id="rId3"/>
              </a:rPr>
              <a:t>journal@eidos.ru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b="1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762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методической разработки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разработать </a:t>
            </a:r>
            <a:r>
              <a:rPr lang="ru-RU" dirty="0"/>
              <a:t>в помощь учителю дидактические материалы, направленные на формирование математической грамотности на </a:t>
            </a:r>
            <a:r>
              <a:rPr lang="ru-RU" dirty="0" err="1"/>
              <a:t>метапредметного</a:t>
            </a:r>
            <a:r>
              <a:rPr lang="ru-RU" dirty="0"/>
              <a:t> подхода для обучающихся 5-6 общеобразовательных </a:t>
            </a:r>
            <a:r>
              <a:rPr lang="ru-RU" dirty="0" smtClean="0"/>
              <a:t>классов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38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определяющие цель методической разработки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изучить и проанализировать научную, </a:t>
            </a:r>
            <a:r>
              <a:rPr lang="ru-RU" dirty="0" err="1"/>
              <a:t>учебно</a:t>
            </a:r>
            <a:r>
              <a:rPr lang="ru-RU" dirty="0"/>
              <a:t> – методическую литературу по вопросам  </a:t>
            </a:r>
            <a:r>
              <a:rPr lang="ru-RU" dirty="0" err="1"/>
              <a:t>метапредметного</a:t>
            </a:r>
            <a:r>
              <a:rPr lang="ru-RU" dirty="0"/>
              <a:t> подхода в обучении;</a:t>
            </a:r>
          </a:p>
          <a:p>
            <a:pPr>
              <a:lnSpc>
                <a:spcPct val="150000"/>
              </a:lnSpc>
            </a:pPr>
            <a:r>
              <a:rPr lang="ru-RU" dirty="0"/>
              <a:t>разработать дидактический материал, позволяющий реализовать </a:t>
            </a:r>
            <a:r>
              <a:rPr lang="ru-RU" dirty="0" err="1"/>
              <a:t>метапредметный</a:t>
            </a:r>
            <a:r>
              <a:rPr lang="ru-RU" dirty="0"/>
              <a:t> подход на уроках математики в 5-6 </a:t>
            </a:r>
            <a:r>
              <a:rPr lang="ru-RU" dirty="0" smtClean="0"/>
              <a:t>классах</a:t>
            </a:r>
            <a:endParaRPr lang="ru-RU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29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Объект </a:t>
            </a:r>
            <a:r>
              <a:rPr lang="ru-RU" dirty="0" smtClean="0"/>
              <a:t>методической разработки: </a:t>
            </a:r>
            <a:r>
              <a:rPr lang="ru-RU" dirty="0"/>
              <a:t>формирование математической </a:t>
            </a:r>
            <a:r>
              <a:rPr lang="ru-RU" dirty="0" smtClean="0"/>
              <a:t>грамотности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Предмет методической разработки: </a:t>
            </a:r>
            <a:r>
              <a:rPr lang="ru-RU" dirty="0"/>
              <a:t>применение </a:t>
            </a:r>
            <a:r>
              <a:rPr lang="ru-RU" dirty="0" err="1"/>
              <a:t>метапредметного</a:t>
            </a:r>
            <a:r>
              <a:rPr lang="ru-RU" dirty="0"/>
              <a:t> подхода в </a:t>
            </a:r>
            <a:r>
              <a:rPr lang="ru-RU" dirty="0" smtClean="0"/>
              <a:t>обучение математике</a:t>
            </a:r>
            <a:endParaRPr lang="ru-RU" dirty="0"/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58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методической разработки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заключается </a:t>
            </a:r>
            <a:r>
              <a:rPr lang="ru-RU" dirty="0"/>
              <a:t>в  создании дидактического материала для формирования математической грамотности на основе  </a:t>
            </a:r>
            <a:r>
              <a:rPr lang="ru-RU" dirty="0" err="1"/>
              <a:t>метапредметного</a:t>
            </a:r>
            <a:r>
              <a:rPr lang="ru-RU" dirty="0"/>
              <a:t> подхода в образовательном процессе для обучающихся 5-6 </a:t>
            </a:r>
            <a:r>
              <a:rPr lang="ru-RU" dirty="0" smtClean="0"/>
              <a:t>классов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89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методической разработки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Введения</a:t>
            </a:r>
            <a:r>
              <a:rPr lang="ru-RU" dirty="0"/>
              <a:t>, в котором отображена актуальность темы, определены объект, предмет, цель и задачи работы, обозначены теоретическая и информационная база исследования, практическая значимость темы, новизна.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первой главе раскрываются понятие математической грамотности, значение </a:t>
            </a:r>
            <a:r>
              <a:rPr lang="ru-RU" dirty="0" err="1"/>
              <a:t>метапредметного</a:t>
            </a:r>
            <a:r>
              <a:rPr lang="ru-RU" dirty="0"/>
              <a:t> подхода в образовании, понятие и сущность </a:t>
            </a:r>
            <a:r>
              <a:rPr lang="ru-RU" dirty="0" err="1"/>
              <a:t>метапредметного</a:t>
            </a:r>
            <a:r>
              <a:rPr lang="ru-RU" dirty="0"/>
              <a:t> подхода.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Во </a:t>
            </a:r>
            <a:r>
              <a:rPr lang="ru-RU" dirty="0"/>
              <a:t>второй главе описываются </a:t>
            </a:r>
            <a:r>
              <a:rPr lang="ru-RU" dirty="0" err="1"/>
              <a:t>метапредметные</a:t>
            </a:r>
            <a:r>
              <a:rPr lang="ru-RU" dirty="0"/>
              <a:t> технологии, применяемые  в обучении математики в школе. В разделе «Приложение» приведены конспекты занятий,  дидактические материалы, позволяющие формировать математическую грамотность на основе  </a:t>
            </a:r>
            <a:r>
              <a:rPr lang="ru-RU" dirty="0" err="1"/>
              <a:t>метапредметного</a:t>
            </a:r>
            <a:r>
              <a:rPr lang="ru-RU" dirty="0"/>
              <a:t> подхода  в 5-6 классах</a:t>
            </a:r>
          </a:p>
        </p:txBody>
      </p:sp>
    </p:spTree>
    <p:extLst>
      <p:ext uri="{BB962C8B-B14F-4D97-AF65-F5344CB8AC3E}">
        <p14:creationId xmlns:p14="http://schemas.microsoft.com/office/powerpoint/2010/main" val="187459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01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 </a:t>
            </a:r>
            <a:br>
              <a:rPr lang="ru-RU" dirty="0"/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функциональной грамотности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6736"/>
            <a:ext cx="10515600" cy="4860227"/>
          </a:xfrm>
        </p:spPr>
        <p:txBody>
          <a:bodyPr>
            <a:normAutofit fontScale="92500"/>
          </a:bodyPr>
          <a:lstStyle/>
          <a:p>
            <a:r>
              <a:rPr lang="ru-RU" dirty="0"/>
              <a:t>Леонтьев: «Функционально грамотный человек —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</a:t>
            </a:r>
            <a:r>
              <a:rPr lang="ru-RU" dirty="0" smtClean="0"/>
              <a:t>различных сферах </a:t>
            </a:r>
            <a:r>
              <a:rPr lang="ru-RU" dirty="0"/>
              <a:t>человеческой деятельности, общения и социальных отношений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 smtClean="0"/>
              <a:t>Виноградова </a:t>
            </a:r>
            <a:r>
              <a:rPr lang="ru-RU" dirty="0"/>
              <a:t>Н.Ф.: «Функциональная грамотность сегодня – это базовое образование личности, … Ребенок … должен обладать: готовностью успешно взаимодействовать с изменяющимся окружающим миром …; возможностью решать различные (в том числе нестандартные) учебные и жизненные задачи, …; способностью строить социальные отношения …; совокупностью рефлексивных умений, обеспечивающих оценку своей грамотности, стремление к дальнейшему образованию …</a:t>
            </a:r>
          </a:p>
        </p:txBody>
      </p:sp>
    </p:spTree>
    <p:extLst>
      <p:ext uri="{BB962C8B-B14F-4D97-AF65-F5344CB8AC3E}">
        <p14:creationId xmlns:p14="http://schemas.microsoft.com/office/powerpoint/2010/main" val="415432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7745"/>
            <a:ext cx="10515600" cy="8321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математической грамотности учащихся основной школы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индивидуума проводить математические рассуждения и формулировать, применять, интерпретировать математику для решения проблем в разнообразных контекстах реального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3290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1507</Words>
  <Application>Microsoft Office PowerPoint</Application>
  <PresentationFormat>Произвольный</PresentationFormat>
  <Paragraphs>125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«Математическая грамотность: особенности формирования  на основе метапредметного подхода»  Методическая разработка </vt:lpstr>
      <vt:lpstr>Презентация PowerPoint</vt:lpstr>
      <vt:lpstr>Цель методической разработки </vt:lpstr>
      <vt:lpstr>Задачи, определяющие цель методической разработки</vt:lpstr>
      <vt:lpstr>Презентация PowerPoint</vt:lpstr>
      <vt:lpstr>Новизна методической разработки</vt:lpstr>
      <vt:lpstr>Структура методической разработки</vt:lpstr>
      <vt:lpstr>  Определение функциональной грамотности </vt:lpstr>
      <vt:lpstr>Формирование математической грамотности учащихся основной школы</vt:lpstr>
      <vt:lpstr>Презентация PowerPoint</vt:lpstr>
      <vt:lpstr>При организации подхода по формированию математической грамотности проявились недостатки в овладении следующими метапредметными умениями: </vt:lpstr>
      <vt:lpstr>Понятие метапредметного подхода</vt:lpstr>
      <vt:lpstr>Использование информационных технологий на уроках математики   </vt:lpstr>
      <vt:lpstr>  Использование элементов исследования при обучении математики </vt:lpstr>
      <vt:lpstr>Использование элементов технологии проблемного обучения</vt:lpstr>
      <vt:lpstr>Использование мастерской на уроках математики</vt:lpstr>
      <vt:lpstr>Метапредметные задания, показывающие связь математики с жизнью</vt:lpstr>
      <vt:lpstr>Задачи с метапредметным содержанием по математике для 5 класса</vt:lpstr>
      <vt:lpstr>Задачи с метапредметным содержанием по математике для 7 класса</vt:lpstr>
      <vt:lpstr>Сценарий метапредметного внеурочного занятия по математике по теме «Табличные шифры» 5 класс</vt:lpstr>
      <vt:lpstr>Презентация PowerPoint</vt:lpstr>
      <vt:lpstr>Технологическая карта конструирования внеурочного занятия  в системно-деятельностном подходе «Следствие ведут знатоки математики»</vt:lpstr>
      <vt:lpstr>Презентация PowerPoint</vt:lpstr>
      <vt:lpstr>Внеурочное занятие для обучающихся 5- 6 классов по теме «Геометрические фигуры» с использованием технологии смыслового чтения «Мозаика проблемы»  </vt:lpstr>
      <vt:lpstr>Презентация PowerPoint</vt:lpstr>
      <vt:lpstr>Используемая литература, источники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«Математическая грамотность: особенности формирования  на основе метапредметного подхода»  Методическая разработка</dc:title>
  <dc:creator>Пользователь</dc:creator>
  <cp:lastModifiedBy>user</cp:lastModifiedBy>
  <cp:revision>11</cp:revision>
  <dcterms:created xsi:type="dcterms:W3CDTF">2023-04-14T19:35:11Z</dcterms:created>
  <dcterms:modified xsi:type="dcterms:W3CDTF">2023-04-19T12:53:30Z</dcterms:modified>
</cp:coreProperties>
</file>