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5" r:id="rId20"/>
    <p:sldId id="286" r:id="rId21"/>
    <p:sldId id="287" r:id="rId22"/>
    <p:sldId id="288" r:id="rId23"/>
    <p:sldId id="289" r:id="rId24"/>
    <p:sldId id="280" r:id="rId25"/>
    <p:sldId id="281" r:id="rId26"/>
    <p:sldId id="282" r:id="rId27"/>
    <p:sldId id="283" r:id="rId28"/>
    <p:sldId id="284" r:id="rId29"/>
    <p:sldId id="295" r:id="rId30"/>
    <p:sldId id="296" r:id="rId31"/>
    <p:sldId id="298" r:id="rId32"/>
    <p:sldId id="300" r:id="rId33"/>
    <p:sldId id="302" r:id="rId34"/>
    <p:sldId id="304" r:id="rId35"/>
    <p:sldId id="297" r:id="rId36"/>
    <p:sldId id="299" r:id="rId37"/>
    <p:sldId id="301" r:id="rId38"/>
    <p:sldId id="303" r:id="rId39"/>
    <p:sldId id="305" r:id="rId40"/>
    <p:sldId id="26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128" y="-72"/>
      </p:cViewPr>
      <p:guideLst>
        <p:guide orient="horz" pos="21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1630-D3A1-4CF3-9C07-77642CDB993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0ECC0-4FB6-4228-BCD6-1FE94EC04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5086-9600-4E04-BA04-B63ED7A2C82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A26B27-4AB5-4498-A2F0-00E0DC5BFFA7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4A8DD7-7C5F-4F61-A61D-5AD4304F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6.xml"/><Relationship Id="rId21" Type="http://schemas.openxmlformats.org/officeDocument/2006/relationships/slide" Target="slide22.xml"/><Relationship Id="rId7" Type="http://schemas.openxmlformats.org/officeDocument/2006/relationships/slide" Target="slide10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29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8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5.xml"/><Relationship Id="rId19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hotwalls.ru/honda_cbr250r-wallpape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 dirty="0">
                <a:solidFill>
                  <a:srgbClr val="FF0000"/>
                </a:solidFill>
              </a:rPr>
              <a:t>Семейная бухгалтерия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Внеклассная игра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548680"/>
            <a:ext cx="64807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Участок земли имеет прямоугольную форму.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Стороны прямоугольника 25 м и 70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Найдите длину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забора (в метрах), которым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огородить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участок, если в заборе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предусмотреть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ворота шириной 4 м.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94" y="43081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916040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186 м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 descr="Картинки по запросу заборов рисунк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09634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160" y="908685"/>
            <a:ext cx="1099820" cy="614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30. 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pic>
        <p:nvPicPr>
          <p:cNvPr id="7171" name="Picture 2" descr="http://darudar.org/var/files/img/c5/e8/c5e88d72f907b25890daac8c75d57480_6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075" y="1557655"/>
            <a:ext cx="5134610" cy="376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1049" y="4360683"/>
            <a:ext cx="5680278" cy="1664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dirty="0">
                <a:solidFill>
                  <a:srgbClr val="FDA023">
                    <a:lumMod val="50000"/>
                  </a:srgbClr>
                </a:solidFill>
              </a:rPr>
              <a:t>12050рублей</a:t>
            </a:r>
          </a:p>
          <a:p>
            <a:pPr lvl="0" algn="ctr"/>
            <a:r>
              <a:rPr lang="ru-RU" sz="5400" dirty="0">
                <a:solidFill>
                  <a:srgbClr val="FDA023">
                    <a:lumMod val="50000"/>
                  </a:srgbClr>
                </a:solidFill>
              </a:rPr>
              <a:t>(бетонный)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3643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 строительстве дачи можно использовать один из двух типов фундамента: каменный или бетонный. Для каменного фундамента необходимо 7 тонн камня и 7 мешков цемента. Для бетонного фундамента нужно 5 тонн щебня и 36 мешков цемента. Тонна камня стоит 1550 рублей, щебень стоит 610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 тонну, а мешок цемента стоит 250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рублей . Сколько рублей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будет стоить материал для фундамента, если выбрать наиболее дешевый вариант?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59158" y="5613642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74834"/>
            <a:ext cx="2240375" cy="21404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472" y="3933328"/>
            <a:ext cx="136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Ответ: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63588" y="764704"/>
            <a:ext cx="730881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50.</a:t>
            </a:r>
            <a:r>
              <a:rPr lang="ru-RU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Хозяин договорился с рабочими, что они выкопают ему колодец на следующих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условиях: за первый метр он заплатит 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1000 рублей,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за каждый следующий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метр — на 300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рублей больше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чем за предыдущий. Сколько денег хозяин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должен будет заплатить рабочим, если они выкопают колодец глубиной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6 метров?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54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937836"/>
            <a:ext cx="5184576" cy="11554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10500 рублей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3" y="4518997"/>
            <a:ext cx="2240375" cy="2140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6847" y="537338"/>
            <a:ext cx="6624736" cy="360381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счете мобильного телефона у Маши было 53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рубля,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после разговора с Леной осталось 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истратила Маша на разговор по телефону?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5596" y="371703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6944" y="4394268"/>
            <a:ext cx="4248472" cy="1519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45 рублей.</a:t>
            </a:r>
          </a:p>
        </p:txBody>
      </p:sp>
      <p:pic>
        <p:nvPicPr>
          <p:cNvPr id="11266" name="Picture 2" descr="Картинки по запросу айфон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576" y="2186086"/>
            <a:ext cx="2871763" cy="28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9532" y="401097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48680"/>
            <a:ext cx="6588732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счете Сашиного мобильного телефона было 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 рублей,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после разговора с Леной осталось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108 рублей.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Сколько минут длился разговор, если 1 минута разговора стоит 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рублей?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9532" y="4828050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48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Картинки по запросу айфон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199" y="2356959"/>
            <a:ext cx="2755193" cy="27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0236" y="654142"/>
            <a:ext cx="706015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pic>
        <p:nvPicPr>
          <p:cNvPr id="2" name="Замещающее содержимое 1" descr="картинка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685" y="1125220"/>
            <a:ext cx="5139055" cy="38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944109"/>
            <a:ext cx="7560840" cy="230425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Интернет-провайдер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(компания, оказывающая услуги по подключению к сети Интернет) предлагает три тарифных плана. Пользователь предполагает, что его трафик составит 600 Мб в месяц и, исходя из этого, выбирает наиболее дешевый тарифный план. Сколько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заплатит пользователь за месяц, если его трафик действительно будет равен 600 Мб? 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Ответ: 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260648"/>
          <a:ext cx="7272808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17"/>
                <a:gridCol w="3146729"/>
                <a:gridCol w="2690462"/>
              </a:tblGrid>
              <a:tr h="75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Тарифный план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Абонентская плата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Плата за трафик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407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«0»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1 Мб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75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«500»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500 Мб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трафика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месяц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1 Мб сверх 500 Мб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75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«800»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800 Мб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трафика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месяц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1 Мб сверх 800 Мб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39975" y="5733415"/>
            <a:ext cx="3199765" cy="5670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700</a:t>
            </a:r>
            <a:endParaRPr lang="ru-RU" sz="5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47697" y="518540"/>
            <a:ext cx="6552728" cy="4068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Петя загружает файл размером 48 Мб за 24 секунды, а Миша загружает файл размером 38 Мб за 32 секунды. Сколько секунд будет загружаться файл размером 664 Мб на компьютер с наибольшей скоростью загрузки?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0637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55910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332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2" descr="Картинки по запросу человек за компьютером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AutoShape 4" descr="Картинки по запросу человек за компьютером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495" y="3242310"/>
            <a:ext cx="2012950" cy="228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620688"/>
            <a:ext cx="7266778" cy="1728192"/>
          </a:xfrm>
        </p:spPr>
        <p:txBody>
          <a:bodyPr>
            <a:normAutofit fontScale="85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Летом 1 кг клубники стоит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800 рублей.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Мама купила 3 кг 500 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клубники. Сколько рублей  сдачи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она должна получить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10000 рублей?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4371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305" y="5155565"/>
            <a:ext cx="2645410" cy="867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7200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454" y="1931180"/>
            <a:ext cx="3917307" cy="29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7801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тур: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473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и быт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476672"/>
            <a:ext cx="6984776" cy="446449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день рождения часто дарят цветы. Тюльпаны стоят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80 рублей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штуку. У Вани есть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300 рублей 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какого наибольшего числа тюльпанов он может купить букет Маше на день рождения?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10635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664396"/>
            <a:ext cx="2016224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Картинки по запросу рисунок тюльпаны в ваз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187" y="2776106"/>
            <a:ext cx="4750889" cy="266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7480" y="548680"/>
            <a:ext cx="7194920" cy="360381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приготовления яблочного варенья на 1 кг яблок нужно 1,2 кг сахара. Сколько килограммовых упаковок сахара нужно купить, чтобы сварить варенье из 8 кг яблок?</a:t>
            </a:r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4568" y="4014184"/>
            <a:ext cx="325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4568" y="4803631"/>
            <a:ext cx="32594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Картинки по запросу рисунок ябло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083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31006" y="637658"/>
            <a:ext cx="6624736" cy="360381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5649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229200"/>
            <a:ext cx="5616624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 Миша 2) Галя 3) Саша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4) Лена 5) Нина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90465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896544"/>
            <a:ext cx="7200800" cy="397261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подсчетам ученых вирусы, грибы, бактерии и гельминты составляют примерно 5% веса нашего тела. Среди них есть как сапрофиты (т. е. которые живут и существуют, не вызывая заболеваний), так и патогены (возбудители различных заболеваний, которыми человек заражается), которые нужно обследовать.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sym typeface="+mn-ea"/>
              </a:rPr>
              <a:t>Вес тела берём за 40 кг.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Посчитайте  чистый вес человека.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745426"/>
            <a:ext cx="317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347" y="5229248"/>
            <a:ext cx="3816424" cy="957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3837</a:t>
            </a:r>
            <a:r>
              <a:rPr lang="ru-RU" sz="4800">
                <a:solidFill>
                  <a:schemeClr val="accent1">
                    <a:lumMod val="50000"/>
                  </a:schemeClr>
                </a:solidFill>
                <a:ea typeface="+mn-lt"/>
              </a:rPr>
              <a:t>38 кг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692785"/>
            <a:ext cx="864235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/>
          </a:p>
        </p:txBody>
      </p:sp>
      <p:pic>
        <p:nvPicPr>
          <p:cNvPr id="6" name="Замещающее содержимое 5" descr="картинка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685" y="1125220"/>
            <a:ext cx="5139055" cy="38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9102" y="422001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9102" y="476672"/>
            <a:ext cx="719129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Врач больному прописал делать уколы по 2 кубика 3 раза в день в течение недели. Сколько шприцов по 2 кубика должен купить пациент  в аптеке, чтобы выполнить назначение врача?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871621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21 шприц</a:t>
            </a:r>
            <a:endParaRPr lang="ru-RU" sz="5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194" name="Picture 2" descr="Картинки по запросу маша с телефон мобильный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223" y="2794578"/>
            <a:ext cx="23354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22994" y="620688"/>
            <a:ext cx="6840760" cy="406845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Аскорбинка (витамин С) в аптеке стоит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14,5 рублей 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упаковку. Какое наибольшее количество упаковок аскорбинки можно купить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 рублей?</a:t>
            </a:r>
            <a:endParaRPr lang="ru-RU" sz="6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4389" y="40050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653136"/>
            <a:ext cx="3888432" cy="1489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6</a:t>
            </a:r>
            <a:endParaRPr lang="ru-RU" sz="5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606208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Аптека открывается в 10 часов утра, а закрывается в 10 часов вечера. Обеденный перерыв длится с 15 до 16 часов. Сколько часов  работала аптека?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88" y="37890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548004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11 часов</a:t>
            </a:r>
            <a:endParaRPr lang="ru-RU" sz="5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634160"/>
            <a:ext cx="727280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50.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Больному прописано лекарство, которое нужно пить по 0,5 г 3 раза в день в течение 8 дней. В одной упаковке 8 таблеток лекарства по 0,25 г. Какого наименьшего количества упаковок хватит на весь курс лечения?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2974" y="43622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790" y="5013181"/>
            <a:ext cx="1904174" cy="11521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6</a:t>
            </a:r>
            <a:endParaRPr lang="ru-RU" sz="5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218" name="Picture 2" descr="Картинки по запросу маша с телефон мобильный рисунок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481228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965245" cy="120248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тур: Среднее арифметическое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 баллов)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827586" y="1761911"/>
          <a:ext cx="7560838" cy="4187903"/>
        </p:xfrm>
        <a:graphic>
          <a:graphicData uri="http://schemas.openxmlformats.org/drawingml/2006/table">
            <a:tbl>
              <a:tblPr firstRow="1" firstCol="1">
                <a:tableStyleId>{8FD4443E-F989-4FC4-A0C8-D5A2AF1F390B}</a:tableStyleId>
              </a:tblPr>
              <a:tblGrid>
                <a:gridCol w="2349500"/>
                <a:gridCol w="970208"/>
                <a:gridCol w="1072515"/>
                <a:gridCol w="1047750"/>
                <a:gridCol w="1060450"/>
                <a:gridCol w="1060415"/>
              </a:tblGrid>
              <a:tr h="3994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dirty="0" smtClean="0"/>
                        <a:t>3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dirty="0" smtClean="0"/>
                        <a:t>4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dirty="0" smtClean="0"/>
                        <a:t>5</a:t>
                      </a:r>
                      <a:endParaRPr lang="en-US" b="1" dirty="0" smtClean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spc="50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Коммунальные платежи</a:t>
                      </a:r>
                    </a:p>
                    <a:p>
                      <a:pPr algn="ctr"/>
                      <a:endParaRPr lang="ru-RU" sz="1800" b="1" spc="50" dirty="0" smtClean="0">
                        <a:ln w="11430"/>
                        <a:solidFill>
                          <a:schemeClr val="bg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3415"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50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Строительство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50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Телефон, тарифные планы, интернет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3415"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50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Знаешь ли ты?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6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Профессии медицины 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>
            <a:off x="8028384" y="6597352"/>
            <a:ext cx="828000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Текстовое поле 6"/>
          <p:cNvSpPr txBox="1"/>
          <p:nvPr/>
        </p:nvSpPr>
        <p:spPr>
          <a:xfrm>
            <a:off x="5507990" y="234886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>
                <a:hlinkClick r:id="rId3" action="ppaction://hlinksldjump"/>
              </a:rPr>
              <a:t>30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515735" y="234886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>
                <a:hlinkClick r:id="rId4" action="ppaction://hlinksldjump"/>
              </a:rPr>
              <a:t>40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595870" y="234886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>
                <a:hlinkClick r:id="rId5" action="ppaction://hlinksldjump"/>
              </a:rPr>
              <a:t>50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348355" y="3213100"/>
            <a:ext cx="875665" cy="61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>
                <a:hlinkClick r:id="rId6" action="ppaction://hlinksldjump"/>
              </a:rPr>
              <a:t>10</a:t>
            </a:r>
            <a:endParaRPr lang="ru-RU" altLang="en-US" sz="2800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428490" y="3213100"/>
            <a:ext cx="777875" cy="61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u="sng">
                <a:hlinkClick r:id="rId7" action="ppaction://hlinksldjump"/>
              </a:rPr>
              <a:t>20</a:t>
            </a:r>
            <a:endParaRPr lang="ru-RU" altLang="en-US" sz="2800" u="sng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532120" y="3187065"/>
            <a:ext cx="7435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u="sng">
                <a:hlinkClick r:id="rId8" action="ppaction://hlinksldjump"/>
              </a:rPr>
              <a:t>30</a:t>
            </a:r>
            <a:endParaRPr lang="ru-RU" altLang="en-US" sz="2800" u="sng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419475" y="234886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>
                <a:hlinkClick r:id="rId9" action="ppaction://hlinksldjump"/>
              </a:rPr>
              <a:t>10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4448175" y="2371090"/>
            <a:ext cx="854075" cy="61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u="sng">
                <a:hlinkClick r:id="rId10" action="ppaction://hlinksldjump"/>
              </a:rPr>
              <a:t>20</a:t>
            </a:r>
            <a:endParaRPr lang="ru-RU" altLang="en-US" sz="2800" u="sng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443980" y="3213100"/>
            <a:ext cx="7607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u="sng">
                <a:hlinkClick r:id="rId11" action="ppaction://hlinksldjump"/>
              </a:rPr>
              <a:t>40</a:t>
            </a:r>
            <a:endParaRPr lang="ru-RU" altLang="en-US" sz="2800" u="sng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7524115" y="3213100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2" action="ppaction://hlinksldjump"/>
              </a:rPr>
              <a:t>50</a:t>
            </a:r>
            <a:endParaRPr lang="ru-RU" altLang="en-US" sz="2800" u="sng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3420110" y="4149090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3" action="ppaction://hlinksldjump"/>
              </a:rPr>
              <a:t>10</a:t>
            </a:r>
            <a:endParaRPr lang="ru-RU" altLang="en-US" sz="2800" u="sng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4500245" y="4149090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4" action="ppaction://hlinksldjump"/>
              </a:rPr>
              <a:t>20</a:t>
            </a:r>
            <a:endParaRPr lang="ru-RU" altLang="en-US" sz="2800" u="sng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5579745" y="4149090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5" action="ppaction://hlinksldjump"/>
              </a:rPr>
              <a:t>30</a:t>
            </a:r>
            <a:endParaRPr lang="ru-RU" altLang="en-US" sz="2800" u="sng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6659880" y="4149090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6" action="ppaction://hlinksldjump"/>
              </a:rPr>
              <a:t>40</a:t>
            </a:r>
            <a:endParaRPr lang="ru-RU" altLang="en-US" sz="2800" u="sng"/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7596505" y="4149090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7" action="ppaction://hlinksldjump"/>
              </a:rPr>
              <a:t>50</a:t>
            </a: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3491865" y="52292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8" action="ppaction://hlinksldjump"/>
              </a:rPr>
              <a:t>10</a:t>
            </a:r>
            <a:endParaRPr lang="ru-RU" altLang="en-US" sz="2800" u="sng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4572000" y="52292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19" action="ppaction://hlinksldjump"/>
              </a:rPr>
              <a:t>20</a:t>
            </a:r>
            <a:endParaRPr lang="ru-RU" altLang="en-US" sz="2800" u="sng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5579745" y="52292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20" action="ppaction://hlinksldjump"/>
              </a:rPr>
              <a:t>30</a:t>
            </a:r>
            <a:endParaRPr lang="ru-RU" altLang="en-US" sz="2800" u="sng"/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6659880" y="5229225"/>
            <a:ext cx="7207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u="sng">
                <a:hlinkClick r:id="rId21" action="ppaction://hlinksldjump"/>
              </a:rPr>
              <a:t>40</a:t>
            </a:r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7596505" y="5300980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22" action="ppaction://hlinksldjump"/>
              </a:rPr>
              <a:t>50</a:t>
            </a: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3420110" y="58769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23" action="ppaction://hlinksldjump"/>
              </a:rPr>
              <a:t>10</a:t>
            </a:r>
            <a:endParaRPr lang="ru-RU" altLang="en-US" sz="2800" u="sng"/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4572000" y="58769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24" action="ppaction://hlinksldjump"/>
              </a:rPr>
              <a:t>20</a:t>
            </a:r>
            <a:endParaRPr lang="ru-RU" altLang="en-US" sz="2800" u="sng"/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5579745" y="58769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25" action="ppaction://hlinksldjump"/>
              </a:rPr>
              <a:t>30</a:t>
            </a:r>
            <a:endParaRPr lang="ru-RU" altLang="en-US" sz="2800" u="sng"/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6588125" y="58769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26" action="ppaction://hlinksldjump"/>
              </a:rPr>
              <a:t>40</a:t>
            </a:r>
            <a:endParaRPr lang="ru-RU" altLang="en-US" sz="2800" u="sng"/>
          </a:p>
        </p:txBody>
      </p:sp>
      <p:sp>
        <p:nvSpPr>
          <p:cNvPr id="31" name="Текстовое поле 30"/>
          <p:cNvSpPr txBox="1"/>
          <p:nvPr/>
        </p:nvSpPr>
        <p:spPr>
          <a:xfrm>
            <a:off x="7596505" y="5876925"/>
            <a:ext cx="6096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u="sng">
                <a:hlinkClick r:id="rId27" action="ppaction://hlinksldjump"/>
              </a:rPr>
              <a:t>50</a:t>
            </a:r>
            <a:endParaRPr lang="ru-RU" altLang="en-US" sz="2800" u="sng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110152" y="2402962"/>
            <a:ext cx="503238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A50021"/>
                </a:solidFill>
                <a:latin typeface="Georgia" pitchFamily="18" charset="0"/>
              </a:rPr>
              <a:t>+</a:t>
            </a: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179388" y="52197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043358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>
                <a:solidFill>
                  <a:srgbClr val="A5002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2" y="71414"/>
            <a:ext cx="914403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1)Среднее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арифметическое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женщины и рыбы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  </a:t>
            </a:r>
          </a:p>
        </p:txBody>
      </p:sp>
      <p:pic>
        <p:nvPicPr>
          <p:cNvPr id="59395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920546"/>
            <a:ext cx="3024336" cy="40324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9396" name="Picture 4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0" y="1340648"/>
            <a:ext cx="3795281" cy="2853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72866" y="2781300"/>
            <a:ext cx="503237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>
              <a:latin typeface="Georgia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79388" y="52197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71920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>
                <a:solidFill>
                  <a:srgbClr val="A5002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406" y="71414"/>
            <a:ext cx="932513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 Среднее арифметическое коня и мужчины...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 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60418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140" y="1273800"/>
            <a:ext cx="3367912" cy="35884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60419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15" y="1842934"/>
            <a:ext cx="3422014" cy="24501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4344623" y="2492375"/>
            <a:ext cx="503237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142875" y="53086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4014782" y="5300663"/>
            <a:ext cx="1152525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 dirty="0">
                <a:solidFill>
                  <a:srgbClr val="A50021"/>
                </a:solidFill>
                <a:latin typeface="Georgia" pitchFamily="18" charset="0"/>
              </a:rPr>
              <a:t>2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84" y="1557338"/>
            <a:ext cx="3209853" cy="2663750"/>
          </a:xfrm>
          <a:prstGeom prst="rect">
            <a:avLst/>
          </a:prstGeom>
          <a:noFill/>
          <a:ln w="19050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528" y="119698"/>
            <a:ext cx="94307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3)Среднее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арифметическое ежа и проволоки... 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57346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860" y="1511657"/>
            <a:ext cx="3373043" cy="27094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857620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 dirty="0">
                <a:solidFill>
                  <a:srgbClr val="A50021"/>
                </a:solidFill>
                <a:latin typeface="Georgia" pitchFamily="18" charset="0"/>
              </a:rPr>
              <a:t>2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253580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>
              <a:latin typeface="Georgia" pitchFamily="18" charset="0"/>
            </a:endParaRP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179388" y="5172075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388" y="71414"/>
            <a:ext cx="896461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4)Среднее арифметическое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велосипеда и мотоцикла…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Рисунок 9" descr="Обои Honda CBR250R фото и картинки">
            <a:hlinkClick r:id="rId2" tooltip="&quot;Обои Honda CBR250R фото и картинки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935" y="1196753"/>
            <a:ext cx="3291465" cy="316094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6082" name="Picture 2" descr="C:\Documents and Settings\Admin\Рабочий стол\вело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37" y="1571612"/>
            <a:ext cx="3329392" cy="22174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283076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>
              <a:latin typeface="Georgia" pitchFamily="18" charset="0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358775" y="5373688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929058" y="5445125"/>
            <a:ext cx="1152525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 dirty="0">
                <a:solidFill>
                  <a:srgbClr val="A50021"/>
                </a:solidFill>
                <a:latin typeface="Georgia" pitchFamily="18" charset="0"/>
              </a:rPr>
              <a:t>2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24"/>
            <a:ext cx="91440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5) Среднее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арифметическое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холодильника и вентилятора…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04144"/>
            <a:ext cx="2985689" cy="3500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019" y="1142984"/>
            <a:ext cx="2236849" cy="4000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28638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Georgia" pitchFamily="18" charset="0"/>
              </a:rPr>
              <a:t>РУСАЛКА</a:t>
            </a:r>
            <a:endParaRPr lang="ru-RU" sz="3600" b="1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Рисунок 3" descr="Изображение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93334"/>
            <a:ext cx="6500858" cy="4714908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60353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Georgia" pitchFamily="18" charset="0"/>
              </a:rPr>
              <a:t>КЕНТАВР</a:t>
            </a:r>
            <a:endParaRPr lang="ru-RU" sz="3600" b="1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8130" name="Picture 2" descr="C:\Documents and Settings\Admin\Рабочий стол\ке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94306" cy="488180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354437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КОЛЮЧАЯ ПРОВОЛОКА</a:t>
            </a:r>
            <a:endParaRPr lang="ru-RU" sz="3600" b="1" u="sng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8370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9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78" y="836712"/>
            <a:ext cx="6714854" cy="38884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282999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Georgia" pitchFamily="18" charset="0"/>
              </a:rPr>
              <a:t>МОПЕД</a:t>
            </a:r>
            <a:endParaRPr lang="ru-RU" sz="3600" b="1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8955" y="-5672"/>
            <a:ext cx="8640763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Мопед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–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велосипед с двигателем внутреннего сгорания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7106" name="Picture 2" descr="C:\Documents and Settings\Admin\Рабочий стол\моп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872" y="1313567"/>
            <a:ext cx="4071966" cy="38520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835489"/>
            <a:ext cx="6286544" cy="4676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45384" y="5511889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Georgia" pitchFamily="18" charset="0"/>
              </a:rPr>
              <a:t>КОНДИЦИОНЕР</a:t>
            </a:r>
            <a:endParaRPr lang="ru-RU" sz="3600" b="1" u="sng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6005" y="548680"/>
            <a:ext cx="625635" cy="792088"/>
          </a:xfrm>
        </p:spPr>
        <p:txBody>
          <a:bodyPr>
            <a:normAutofit fontScale="2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800" dirty="0"/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548680"/>
            <a:ext cx="6984776" cy="295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717032"/>
            <a:ext cx="7272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61616"/>
                </a:solidFill>
                <a:latin typeface="Exo 2"/>
              </a:rPr>
              <a:t>Аналитический центр провел опрос жителей крупных городов России. Были заданы вопросы: «Пользуетесь ли Вы сетью Интернет? Если да, то, как часто?».  Результаты опроса представлены на круговой диаграмме. Сколько процентов опрошенных пользуются Интернетом не реже одного раза в месяц?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471358"/>
            <a:ext cx="1349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7" y="5484744"/>
            <a:ext cx="2736304" cy="780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3990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Молодцы,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 держать!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986424"/>
            <a:ext cx="1825018" cy="180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8982" y="1628800"/>
            <a:ext cx="1825018" cy="180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2280" y="4869160"/>
            <a:ext cx="1825018" cy="1806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3" y="4221088"/>
            <a:ext cx="1825018" cy="180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67469" y="620688"/>
            <a:ext cx="6624736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киловатт-час электроэнергии стоит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руб. 55 коп.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месяц семья израсходовала 125 киловатт-час. Сколько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семья должна заплатить за электроэнергию?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0339" y="3587642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805" y="4852670"/>
            <a:ext cx="5528945" cy="13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568,75рублей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Картинки по запросу лампочка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656" y="2492896"/>
            <a:ext cx="2224759" cy="25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469689"/>
            <a:ext cx="67687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Оплата стационарного телефона . Оператор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Ростелеком.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Номер телефона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87132550068: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услуги местной связи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209 рублей, интерактивное ТВ 100 рублей,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услуги сети интернет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341 руб.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Сколько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рублей необходимо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оплатить всего?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6165" y="369507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356376"/>
            <a:ext cx="4517835" cy="1156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650 рублей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трубка телеф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952968"/>
            <a:ext cx="1766669" cy="17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0598" y="648888"/>
            <a:ext cx="7269793" cy="36038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киловатт-час электроэнергии стоит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4рубля 55 коп.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ноября счетчик показывал 12625 киловатт-часов, а 1 декабря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12781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киловатт-часа.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нужно заплатить хозяину квартиры за электроэнергию за ноябрь?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39589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545341"/>
            <a:ext cx="4824536" cy="101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709,8рублей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Картинки по запросу рисунки электриче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3484530"/>
            <a:ext cx="2526043" cy="18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2082" y="764704"/>
            <a:ext cx="792088" cy="8640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38427" y="836712"/>
          <a:ext cx="6768753" cy="3415931"/>
        </p:xfrm>
        <a:graphic>
          <a:graphicData uri="http://schemas.openxmlformats.org/drawingml/2006/table">
            <a:tbl>
              <a:tblPr firstRow="1" bandRow="1"/>
              <a:tblGrid>
                <a:gridCol w="1709281"/>
                <a:gridCol w="1640910"/>
                <a:gridCol w="1982766"/>
                <a:gridCol w="1435796"/>
              </a:tblGrid>
              <a:tr h="2653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Последние учтенные показания счетчика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природного  газа ( куб. метр)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Текущие показания счетчика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(куб.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метр)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 за 1 куб.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метр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оплате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</a:tr>
              <a:tr h="696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989</a:t>
                      </a:r>
                      <a:endParaRPr lang="ru-RU" sz="4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1025</a:t>
                      </a:r>
                      <a:endParaRPr lang="ru-RU" sz="4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8,92</a:t>
                      </a:r>
                      <a:endParaRPr lang="ru-RU" sz="4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4400" dirty="0" smtClean="0"/>
                        <a:t>?</a:t>
                      </a:r>
                      <a:endParaRPr lang="ru-RU" sz="4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895" y="4877435"/>
            <a:ext cx="5885180" cy="13601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321,12рублей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1" y="4394016"/>
            <a:ext cx="126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FDA023">
                    <a:lumMod val="50000"/>
                  </a:srgbClr>
                </a:solidFill>
              </a:rPr>
              <a:t>Ответ: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3837" y="606664"/>
            <a:ext cx="5688632" cy="360381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ремонта квартиры купили 50 рулонов обоев. Сколько пачек обойного клея нужно купить, если одна пачка клея рассчитана на 8 рулонов?</a:t>
            </a:r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588224" y="5589240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792" y="40770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7274" y="5056897"/>
            <a:ext cx="3831450" cy="11595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Картинки по запросу ремонт квартир  рису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987" y="740068"/>
            <a:ext cx="2430437" cy="33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FFFFFF"/>
      </a:hlink>
      <a:folHlink>
        <a:srgbClr val="D83E2C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958</Words>
  <Application>Microsoft Office PowerPoint</Application>
  <PresentationFormat>Экран (4:3)</PresentationFormat>
  <Paragraphs>187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Кнопка</vt:lpstr>
      <vt:lpstr>Семейная бухгалтерия</vt:lpstr>
      <vt:lpstr>I тур: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тур: Среднее арифметическое  (10 баллов)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Молодцы, так держать!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Dagar Davletov</dc:creator>
  <cp:lastModifiedBy>user</cp:lastModifiedBy>
  <cp:revision>192</cp:revision>
  <dcterms:created xsi:type="dcterms:W3CDTF">2015-12-02T12:54:00Z</dcterms:created>
  <dcterms:modified xsi:type="dcterms:W3CDTF">2024-06-13T08:59:00Z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