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1"/>
  </p:sldMasterIdLst>
  <p:sldIdLst>
    <p:sldId id="261" r:id="rId2"/>
    <p:sldId id="268" r:id="rId3"/>
    <p:sldId id="283" r:id="rId4"/>
    <p:sldId id="285" r:id="rId5"/>
    <p:sldId id="284" r:id="rId6"/>
    <p:sldId id="275" r:id="rId7"/>
    <p:sldId id="286" r:id="rId8"/>
    <p:sldId id="276" r:id="rId9"/>
    <p:sldId id="277" r:id="rId10"/>
    <p:sldId id="287" r:id="rId11"/>
    <p:sldId id="289" r:id="rId12"/>
    <p:sldId id="288" r:id="rId13"/>
    <p:sldId id="29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atilda" panose="020B0604020202020204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FF"/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879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675" y="980728"/>
            <a:ext cx="663739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ЗАДАНИЯ НА 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ФОРМИРОВАНИЕ 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МАТЕМАТИЧЕСКОЙ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9512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«Рождение» задачи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2204864"/>
            <a:ext cx="7056784" cy="954107"/>
          </a:xfrm>
          <a:prstGeom prst="rect">
            <a:avLst/>
          </a:prstGeom>
          <a:solidFill>
            <a:srgbClr val="D9D9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Контекст задачи должен быть «подсмотрен» в жизни.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3573016"/>
            <a:ext cx="7056784" cy="954107"/>
          </a:xfrm>
          <a:prstGeom prst="rect">
            <a:avLst/>
          </a:prstGeom>
          <a:solidFill>
            <a:srgbClr val="D9D9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Задача «проживается» в реальных условиях ее контекста.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4941168"/>
            <a:ext cx="7056784" cy="954107"/>
          </a:xfrm>
          <a:prstGeom prst="rect">
            <a:avLst/>
          </a:prstGeom>
          <a:solidFill>
            <a:srgbClr val="D9D9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«Для меня это важно!», «Мне это необходимо знать!»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9512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Структура задачи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556792"/>
            <a:ext cx="2880320" cy="2092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Преамбула</a:t>
            </a:r>
          </a:p>
          <a:p>
            <a:pPr algn="ctr"/>
            <a:r>
              <a:rPr lang="ru-RU" sz="2000" dirty="0" smtClean="0"/>
              <a:t>введение в проблематику для создания мотивации, показа важности решения проблемы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852936"/>
            <a:ext cx="2880320" cy="1785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Задание</a:t>
            </a:r>
          </a:p>
          <a:p>
            <a:pPr algn="ctr"/>
            <a:r>
              <a:rPr lang="ru-RU" sz="2000" dirty="0" smtClean="0"/>
              <a:t>описание ситуации, которая возникла в реальной жизни, справочный материал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725144"/>
            <a:ext cx="288032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Вопрос</a:t>
            </a:r>
          </a:p>
          <a:p>
            <a:pPr algn="ctr"/>
            <a:r>
              <a:rPr lang="ru-RU" sz="2000" dirty="0" smtClean="0"/>
              <a:t>Описание проблемы, которую нужно решить средствами математики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99992" y="2492896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419872" y="4077072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9512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Рекомендации по составлению задачи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72728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9872" y="908720"/>
            <a:ext cx="288032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Сердце (описание)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440160" cy="13681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 descr="https://avatars.mds.yandex.net/i?id=d7e2682e186450e0f767bc458c7d3348196251c8-7761242-images-thumbs&amp;n=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1543446" cy="1368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9847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69847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661248"/>
            <a:ext cx="68407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Математическая грамотность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060848"/>
            <a:ext cx="6984776" cy="4062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3000" b="1" dirty="0" smtClean="0"/>
              <a:t>Математическая грамотность </a:t>
            </a:r>
            <a:r>
              <a:rPr lang="ru-RU" sz="2500" dirty="0" smtClean="0"/>
              <a:t>– это способность человека определять и понимать роль математики в мире, в котором он живёт, высказывать обоснованные математические суждения и использовать математику так, чтобы удовлетворять в настоящем и будущем потребности, соответствующие грамотному, заинтересованному и мыслящему гражданину.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56084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Задача на формирование математической грамотности или  </a:t>
            </a:r>
            <a:r>
              <a:rPr lang="ru-RU" sz="3600" b="1" dirty="0" err="1" smtClean="0">
                <a:solidFill>
                  <a:srgbClr val="0070C0"/>
                </a:solidFill>
                <a:latin typeface="+mn-lt"/>
              </a:rPr>
              <a:t>псевдозадача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?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https://i.ytimg.com/vi/xcjIVxaQhvM/maxresdefaul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327303" cy="299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56084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В чём отличие задачи на формирование математической грамотности от </a:t>
            </a:r>
            <a:r>
              <a:rPr lang="ru-RU" sz="3600" b="1" dirty="0" err="1" smtClean="0">
                <a:solidFill>
                  <a:srgbClr val="0070C0"/>
                </a:solidFill>
                <a:latin typeface="+mn-lt"/>
              </a:rPr>
              <a:t>псевдозадачи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?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56084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В чём отличие задачи на формирование математической грамотности от </a:t>
            </a:r>
            <a:r>
              <a:rPr lang="ru-RU" sz="3600" b="1" dirty="0" err="1" smtClean="0">
                <a:solidFill>
                  <a:srgbClr val="0070C0"/>
                </a:solidFill>
                <a:latin typeface="+mn-lt"/>
              </a:rPr>
              <a:t>псевдозадачи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?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988840"/>
            <a:ext cx="7056784" cy="954107"/>
          </a:xfrm>
          <a:prstGeom prst="rect">
            <a:avLst/>
          </a:prstGeom>
          <a:solidFill>
            <a:srgbClr val="D9D9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Должна присутствовать </a:t>
            </a:r>
            <a:r>
              <a:rPr lang="ru-RU" sz="2800" b="1" dirty="0" smtClean="0"/>
              <a:t>практическая составляющая</a:t>
            </a:r>
            <a:r>
              <a:rPr lang="ru-RU" sz="2800" dirty="0" smtClean="0"/>
              <a:t> (нет 3, 5, 7, 10).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56084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В чём отличие задачи на формирование математической грамотности от </a:t>
            </a:r>
            <a:r>
              <a:rPr lang="ru-RU" sz="3600" b="1" dirty="0" err="1" smtClean="0">
                <a:solidFill>
                  <a:srgbClr val="0070C0"/>
                </a:solidFill>
                <a:latin typeface="+mn-lt"/>
              </a:rPr>
              <a:t>псевдозадачи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?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7056784" cy="204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3068960"/>
            <a:ext cx="7056784" cy="954107"/>
          </a:xfrm>
          <a:prstGeom prst="rect">
            <a:avLst/>
          </a:prstGeom>
          <a:solidFill>
            <a:srgbClr val="D9D9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Шаги должны </a:t>
            </a:r>
            <a:r>
              <a:rPr lang="ru-RU" sz="2800" b="1" dirty="0" smtClean="0"/>
              <a:t>соответствовать действиям в реальной жизни </a:t>
            </a:r>
            <a:r>
              <a:rPr lang="ru-RU" sz="2800" dirty="0" smtClean="0"/>
              <a:t>(нет 2, 4).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988840"/>
            <a:ext cx="7056784" cy="954107"/>
          </a:xfrm>
          <a:prstGeom prst="rect">
            <a:avLst/>
          </a:prstGeom>
          <a:solidFill>
            <a:srgbClr val="D9D9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Должна присутствовать </a:t>
            </a:r>
            <a:r>
              <a:rPr lang="ru-RU" sz="2800" b="1" dirty="0" smtClean="0"/>
              <a:t>практическая составляющая</a:t>
            </a:r>
            <a:r>
              <a:rPr lang="ru-RU" sz="2800" dirty="0" smtClean="0"/>
              <a:t> (нет 3, 5, 7, 10).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512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+mn-lt"/>
              </a:rPr>
              <a:t>Задание на формирование математической грамотности должно:</a:t>
            </a:r>
            <a:br>
              <a:rPr lang="ru-RU" sz="4000" b="1" dirty="0" smtClean="0">
                <a:solidFill>
                  <a:srgbClr val="0070C0"/>
                </a:solidFill>
                <a:latin typeface="+mn-lt"/>
              </a:rPr>
            </a:br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03648" y="3012340"/>
            <a:ext cx="75608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Быть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…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Моделировать </a:t>
            </a:r>
            <a:r>
              <a:rPr lang="ru-RU" sz="3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…</a:t>
            </a:r>
            <a:endParaRPr kumimoji="0" lang="ru-RU" sz="3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Строиться на </a:t>
            </a:r>
            <a:r>
              <a:rPr lang="ru-RU" sz="3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…</a:t>
            </a:r>
            <a:endParaRPr kumimoji="0" lang="ru-RU" sz="3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Требовать применения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…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Desktop\руководитель РМО\фестиваль успех каждого ребенка\P0XDNtJCoS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127734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512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+mn-lt"/>
              </a:rPr>
              <a:t>Задание на формирование математической грамотности должно:</a:t>
            </a:r>
            <a:br>
              <a:rPr lang="ru-RU" sz="4000" b="1" dirty="0" smtClean="0">
                <a:solidFill>
                  <a:srgbClr val="0070C0"/>
                </a:solidFill>
                <a:latin typeface="+mn-lt"/>
              </a:rPr>
            </a:br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03648" y="2735341"/>
            <a:ext cx="756084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Быть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рактическим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Моделировать </a:t>
            </a:r>
            <a:r>
              <a:rPr lang="ru-RU" sz="3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жизненную ситуацию</a:t>
            </a:r>
            <a:endParaRPr kumimoji="0" lang="ru-RU" sz="3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Строиться на </a:t>
            </a:r>
            <a:r>
              <a:rPr lang="ru-RU" sz="3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актуальном материале</a:t>
            </a:r>
            <a:endParaRPr kumimoji="0" lang="ru-RU" sz="3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Требовать применения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учебных знаний и умений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Desktop\руководитель РМО\фестиваль успех каждого ребенка\P0XDNtJCoS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127734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83152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Как из обычной задачи сделать задачу на формирование математической грамотности?</a:t>
            </a:r>
            <a:r>
              <a:rPr lang="ru-RU" sz="4200" dirty="0" smtClean="0">
                <a:solidFill>
                  <a:srgbClr val="0070C0"/>
                </a:solidFill>
                <a:latin typeface="Matilda" pitchFamily="2" charset="0"/>
              </a:rPr>
              <a:t> </a:t>
            </a:r>
            <a:endParaRPr lang="ru-RU" sz="4200" dirty="0">
              <a:solidFill>
                <a:srgbClr val="0070C0"/>
              </a:solidFill>
              <a:latin typeface="Matilda" pitchFamily="2" charset="0"/>
            </a:endParaRPr>
          </a:p>
        </p:txBody>
      </p:sp>
      <p:pic>
        <p:nvPicPr>
          <p:cNvPr id="7" name="Picture 2" descr="https://i.ytimg.com/vi/xcjIVxaQhvM/maxresdefaul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1656184" cy="772886"/>
          </a:xfrm>
          <a:prstGeom prst="rect">
            <a:avLst/>
          </a:prstGeom>
          <a:noFill/>
        </p:spPr>
      </p:pic>
      <p:pic>
        <p:nvPicPr>
          <p:cNvPr id="8" name="Picture 2" descr="https://i.ytimg.com/vi/xcjIVxaQhvM/maxresdefaul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1512168" cy="7200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75656" y="2348880"/>
            <a:ext cx="7056784" cy="523220"/>
          </a:xfrm>
          <a:prstGeom prst="rect">
            <a:avLst/>
          </a:prstGeom>
          <a:solidFill>
            <a:srgbClr val="D9D9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Часто достаточно изменить вопрос.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437112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 Маши  есть  10 рублей. Она купила булочку за 6 рублей. </a:t>
            </a:r>
            <a:r>
              <a:rPr lang="ru-RU" sz="2000" i="1" dirty="0" smtClean="0"/>
              <a:t>Сколько денег осталось у Маши? </a:t>
            </a:r>
            <a:endParaRPr lang="ru-RU" sz="2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4437112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 Маши  есть  10 рублей. Она купила булочку за 6 рублей. </a:t>
            </a:r>
            <a:r>
              <a:rPr lang="ru-RU" sz="2000" i="1" dirty="0" smtClean="0"/>
              <a:t>Хватит ли оставшихся денег, чтобы купить тетрадку за 4 рубля?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271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Matilda</vt:lpstr>
      <vt:lpstr>1_Тема Office</vt:lpstr>
      <vt:lpstr>Презентация PowerPoint</vt:lpstr>
      <vt:lpstr>Математическая грамотность</vt:lpstr>
      <vt:lpstr>Задача на формирование математической грамотности или  псевдозадача?</vt:lpstr>
      <vt:lpstr>В чём отличие задачи на формирование математической грамотности от псевдозадачи?</vt:lpstr>
      <vt:lpstr>В чём отличие задачи на формирование математической грамотности от псевдозадачи?</vt:lpstr>
      <vt:lpstr>В чём отличие задачи на формирование математической грамотности от псевдозадачи?</vt:lpstr>
      <vt:lpstr>Задание на формирование математической грамотности должно: </vt:lpstr>
      <vt:lpstr>Задание на формирование математической грамотности должно: </vt:lpstr>
      <vt:lpstr>Как из обычной задачи сделать задачу на формирование математической грамотности? </vt:lpstr>
      <vt:lpstr>«Рождение» задачи</vt:lpstr>
      <vt:lpstr>Структура задачи</vt:lpstr>
      <vt:lpstr>Рекомендации по составлению задачи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86</cp:revision>
  <dcterms:created xsi:type="dcterms:W3CDTF">2014-07-06T18:18:01Z</dcterms:created>
  <dcterms:modified xsi:type="dcterms:W3CDTF">2023-10-04T10:18:42Z</dcterms:modified>
</cp:coreProperties>
</file>