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83" r:id="rId4"/>
    <p:sldId id="269" r:id="rId5"/>
    <p:sldId id="284" r:id="rId6"/>
    <p:sldId id="285" r:id="rId7"/>
    <p:sldId id="286" r:id="rId8"/>
    <p:sldId id="289" r:id="rId9"/>
    <p:sldId id="293" r:id="rId10"/>
    <p:sldId id="270" r:id="rId11"/>
    <p:sldId id="271" r:id="rId12"/>
    <p:sldId id="272" r:id="rId13"/>
    <p:sldId id="287" r:id="rId14"/>
    <p:sldId id="273" r:id="rId15"/>
    <p:sldId id="274" r:id="rId16"/>
    <p:sldId id="275" r:id="rId17"/>
    <p:sldId id="276" r:id="rId18"/>
    <p:sldId id="277" r:id="rId19"/>
    <p:sldId id="288" r:id="rId20"/>
    <p:sldId id="278" r:id="rId21"/>
    <p:sldId id="279" r:id="rId22"/>
    <p:sldId id="280" r:id="rId23"/>
    <p:sldId id="294" r:id="rId24"/>
    <p:sldId id="281" r:id="rId25"/>
    <p:sldId id="292" r:id="rId26"/>
    <p:sldId id="290" r:id="rId27"/>
    <p:sldId id="282" r:id="rId2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03" autoAdjust="0"/>
  </p:normalViewPr>
  <p:slideViewPr>
    <p:cSldViewPr>
      <p:cViewPr>
        <p:scale>
          <a:sx n="69" d="100"/>
          <a:sy n="69" d="100"/>
        </p:scale>
        <p:origin x="-1048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90E82-AD69-4261-8988-7F18252D957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572A-A780-4128-B04A-B41687911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8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908F-23C6-4A36-B293-D6413AF9AA6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70C8-A507-4061-8ACA-7484254E1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9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3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этих 2-х  слайдах вы видите используемые</a:t>
            </a:r>
            <a:r>
              <a:rPr lang="ru-RU" baseline="0" dirty="0" smtClean="0"/>
              <a:t> мной сайты, далее расскажу о них подробнее.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4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0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82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</a:t>
            </a:r>
            <a:r>
              <a:rPr lang="ru-RU" baseline="0" dirty="0" smtClean="0"/>
              <a:t> мы видим, как выглядит решение домашнего задания-карточек (в левом верхнем углу), портфолио классов и дипломы, грамоты учеников.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5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</a:t>
            </a:r>
            <a:r>
              <a:rPr lang="ru-RU" baseline="0" dirty="0" smtClean="0"/>
              <a:t> </a:t>
            </a:r>
            <a:r>
              <a:rPr lang="ru-RU" dirty="0" smtClean="0"/>
              <a:t>слайде мы видим часть портфолио учителя.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2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 «Математический тренажёр» позволяет исключить списывание с ГДЗ,</a:t>
            </a:r>
            <a:r>
              <a:rPr lang="ru-RU" baseline="0" dirty="0" smtClean="0"/>
              <a:t> т.к. у каждого ученика личные числовые данные. Конечно, есть технические неполадки, но я буду применять этот сайт и в дальнейшем. Сайт создан по конкретным учебникам, они указаны в инструкции.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8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учителя сайт бесплатный,</a:t>
            </a:r>
            <a:r>
              <a:rPr lang="ru-RU" baseline="0" dirty="0" smtClean="0"/>
              <a:t> а для учеников небольшая цена. </a:t>
            </a:r>
            <a:r>
              <a:rPr lang="ru-RU" dirty="0" smtClean="0"/>
              <a:t>Агентство стратегических инициатив и Министерство просвещения России  рекомендовали «01Математику» в навигаторе онлайн-курсов дополнительного образовании(https://edu.asi.ru/), а приказом </a:t>
            </a:r>
            <a:r>
              <a:rPr lang="ru-RU" dirty="0" err="1" smtClean="0"/>
              <a:t>Минкомсвязи</a:t>
            </a:r>
            <a:r>
              <a:rPr lang="ru-RU" dirty="0" smtClean="0"/>
              <a:t> №148 от 31 марта 2020 года, обучающая система «01Математика» включена в перечень социально значимых информационных ресурсов.</a:t>
            </a:r>
          </a:p>
          <a:p>
            <a:r>
              <a:rPr lang="ru-RU" dirty="0" smtClean="0"/>
              <a:t>       С сентября 2020 года мы возвращаемся к традиционному варианту подключения школ, т.е. доступ для учеников будет платным, доступ для учителей мы сохраняем, как всегда, бесплатным.</a:t>
            </a:r>
          </a:p>
          <a:p>
            <a:r>
              <a:rPr lang="ru-RU" dirty="0" smtClean="0"/>
              <a:t>      Стоимость для подключения вашего региона/школы мы изложили в коммерческом предложении, которое вы можете получить, запросив его на главной странице нашего проекта.</a:t>
            </a:r>
          </a:p>
          <a:p>
            <a:r>
              <a:rPr lang="ru-RU" dirty="0" smtClean="0"/>
              <a:t>Ссылка: https://www.01math.com (нажать кнопку "Подключить школу/класс" и внести свои данные).</a:t>
            </a:r>
          </a:p>
          <a:p>
            <a:endParaRPr lang="ru-RU" dirty="0" smtClean="0"/>
          </a:p>
          <a:p>
            <a:r>
              <a:rPr lang="ru-RU" dirty="0" smtClean="0"/>
              <a:t>После выбора варианта подключения, сообщите нам о нем на почту, мы вышлем дальнейшие инструкции по подключению.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5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хороший сайт. Была на встрече с директором сайта Зайцевым Алексеем.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8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Специальных</a:t>
            </a:r>
            <a:r>
              <a:rPr lang="ru-RU" baseline="0" dirty="0" smtClean="0"/>
              <a:t> курсов для нас по проведению уроков не было. Училась методом проб и ошибок, общаясь с учителями, но мне и детям, которые хотят знать математику, нравилось. Проводила уроки во всех своих классах: 5,7,9-х. Если возникали технические проблемы, помогали мне сами ученики. Конечно, эти уроки, на мой взгляд, полезнее готовых интернет-уроков. После объяснения дети выполняют задания под моим руководством или самостоятельно, а потом проверяем. Активность была выше в младших классах.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64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Почерк неровный, пишу стилусом, но</a:t>
            </a:r>
            <a:r>
              <a:rPr lang="ru-RU" baseline="0" dirty="0" smtClean="0"/>
              <a:t>, главное- запись понятна! Учились строить круговые диаграммы.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3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представляет собой совокупность современных педагогических, компьютерных и телекоммуникационных технологий, методов и средств, обеспечивающая возможность обучения без посещения учебного заведения, но с регулярными консультациями у преподавателей.  Дистанционная форма обучения не регламентирует временные и территориальные требования к реализации учебного процесса.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0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Некоторые</a:t>
            </a:r>
            <a:r>
              <a:rPr lang="ru-RU" baseline="0" dirty="0" smtClean="0"/>
              <a:t> темы очень сложные.  Посылала детям образцы оформления решений с подробным описанием. Например, 7 класс, геометрия, тема «Задачи на построение». Проводила индивидуальные консультации по </a:t>
            </a:r>
            <a:r>
              <a:rPr lang="ru-RU" baseline="0" dirty="0" err="1" smtClean="0"/>
              <a:t>вайберу</a:t>
            </a:r>
            <a:r>
              <a:rPr lang="ru-RU" baseline="0" dirty="0" smtClean="0"/>
              <a:t>. На слайде слева объясняю ученице 9 класса </a:t>
            </a:r>
            <a:r>
              <a:rPr lang="ru-RU" baseline="0" dirty="0" err="1" smtClean="0"/>
              <a:t>Ретановой</a:t>
            </a:r>
            <a:r>
              <a:rPr lang="ru-RU" baseline="0" dirty="0" smtClean="0"/>
              <a:t> Даше.  По оценкам обязательно посылала комментарий: за что снижение: ошибка, слишком кратко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21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веду кружки от «Новой школы», поэтому проводила</a:t>
            </a:r>
            <a:r>
              <a:rPr lang="ru-RU" baseline="0" dirty="0" smtClean="0"/>
              <a:t> онлайн-занятия, давала рекламу олимпиад, конкурсов, дети участвовали.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38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Google</a:t>
            </a:r>
            <a:r>
              <a:rPr lang="ru-RU" dirty="0" smtClean="0"/>
              <a:t> это «проверенные временем» сервисы, которые объединены в рамках одного приложения.</a:t>
            </a:r>
          </a:p>
          <a:p>
            <a:r>
              <a:rPr lang="ru-RU" dirty="0" smtClean="0"/>
              <a:t>▪ Интеграция с популярными сервисами. В Классе можно работать с </a:t>
            </a:r>
            <a:r>
              <a:rPr lang="ru-RU" dirty="0" err="1" smtClean="0"/>
              <a:t>Google</a:t>
            </a:r>
            <a:r>
              <a:rPr lang="ru-RU" dirty="0" smtClean="0"/>
              <a:t> Диском, Документами, Календарем, Формами и  </a:t>
            </a:r>
            <a:r>
              <a:rPr lang="ru-RU" dirty="0" err="1" smtClean="0"/>
              <a:t>Gmail</a:t>
            </a:r>
            <a:r>
              <a:rPr lang="ru-RU" dirty="0" smtClean="0"/>
              <a:t>. ▪ Простая настройка. Преподаватели могут организовывать курсы, приглашать учащихся и других преподавателей, а также делиться информацией на странице «Задания»: размещать задания, вопросы и материалы. ▪ Экономия времени и бумаги. Планировать учебный процесс, создавать курсы, раздавать задания и общаться с учащимися – все это можно делать в одном сервисе. ▪ Удобство. Учащиеся могут просматривать задания в ленте или календаре курса либо на странице «Список дел». Все материалы автоматически </a:t>
            </a:r>
            <a:r>
              <a:rPr lang="ru-RU" dirty="0" err="1" smtClean="0"/>
              <a:t>добавляютсяв</a:t>
            </a:r>
            <a:r>
              <a:rPr lang="ru-RU" dirty="0" smtClean="0"/>
              <a:t> папки на </a:t>
            </a:r>
            <a:r>
              <a:rPr lang="ru-RU" dirty="0" err="1" smtClean="0"/>
              <a:t>GoogleДиске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50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2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 использую давно,</a:t>
            </a:r>
            <a:r>
              <a:rPr lang="ru-RU" baseline="0" dirty="0" smtClean="0"/>
              <a:t> как и многие учителя. Очень много плюсов!!!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19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ссылки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вебинары</a:t>
            </a:r>
            <a:r>
              <a:rPr lang="ru-RU" baseline="0" dirty="0" smtClean="0"/>
              <a:t> от «Просвещения»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13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27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3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– это обучение с использованием информационных и телекоммуникационных технологий, которые выполняют функцию связующего звена между учениками и учителем, находящимися на расстоянии.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6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– это обучение с использованием информационных и телекоммуникационных технологий, которые выполняют функцию связующего звена между учениками и учителем, находящимися на расстоянии. И таких материалов в распоряжении учителя сегодня достаточно много. В рамках различных федеральных программ, нацеленных на развитие российского образования, был разработан большой массив цифровых образовательных ресурсов по всем школьным дисциплинам, в том числе и по алгебре.</a:t>
            </a:r>
          </a:p>
          <a:p>
            <a:r>
              <a:rPr lang="ru-RU" dirty="0" smtClean="0"/>
              <a:t>Дистанционное обучение может включать и работу с различными нецифровыми материалами.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6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0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5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 интерактивных информационных средств обучения повышает эффективность уроков, процесса их выполнения, а также самоконтроля, самооценки и оценки успешности обучения.</a:t>
            </a:r>
          </a:p>
          <a:p>
            <a:r>
              <a:rPr lang="ru-RU" dirty="0" smtClean="0"/>
              <a:t>Учитель, планирующий дистанционный урок сам должен понимать: какие цели он ставит перед собой при разработке урока; чему он хочет научить ученика; как сформулировать их для учащегося.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0C8-A507-4061-8ACA-7484254E1F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5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B5E2-840E-4E93-983D-42167BD8423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9D21-1299-4F52-A915-68F7CAC8D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agubov.ru/ege" TargetMode="External"/><Relationship Id="rId3" Type="http://schemas.openxmlformats.org/officeDocument/2006/relationships/hyperlink" Target="http://mattrener.ru/idz" TargetMode="External"/><Relationship Id="rId7" Type="http://schemas.openxmlformats.org/officeDocument/2006/relationships/hyperlink" Target="https://infourok.ru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ge.sdamgia.ru/" TargetMode="External"/><Relationship Id="rId11" Type="http://schemas.openxmlformats.org/officeDocument/2006/relationships/hyperlink" Target="https://4ege.ru/matematika/57012-internet-resursy-dlya-podgotovki-k-profilnomu-ege-po-matematike.html" TargetMode="External"/><Relationship Id="rId5" Type="http://schemas.openxmlformats.org/officeDocument/2006/relationships/hyperlink" Target="https://videouroki.net/" TargetMode="External"/><Relationship Id="rId10" Type="http://schemas.openxmlformats.org/officeDocument/2006/relationships/hyperlink" Target="http://alleng.org/edu/math3.htm" TargetMode="External"/><Relationship Id="rId4" Type="http://schemas.openxmlformats.org/officeDocument/2006/relationships/hyperlink" Target="https://www.01math.com/" TargetMode="External"/><Relationship Id="rId9" Type="http://schemas.openxmlformats.org/officeDocument/2006/relationships/hyperlink" Target="https://math100.ru/ege/ege-profil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100balnik.com/%D0%BD%D0%BE%D0%B2%D1%8B%D0%B5-%D1%82%D1%80%D0%B5%D0%BD%D0%B8%D1%80%D0%BE%D0%B2%D0%BE%D1%87%D0%BD%D1%8B%D0%B5-%D0%B2%D0%B0%D1%80%D0%B8%D0%B0%D0%BD%D1%82%D1%8B-%D0%B5%D0%B3%D1%8D-2020-%D1%81-%D0%BE/" TargetMode="External"/><Relationship Id="rId13" Type="http://schemas.openxmlformats.org/officeDocument/2006/relationships/hyperlink" Target="https://www.yaklass.ru/p/geometria" TargetMode="External"/><Relationship Id="rId3" Type="http://schemas.openxmlformats.org/officeDocument/2006/relationships/hyperlink" Target="https://alexlarin.net/" TargetMode="External"/><Relationship Id="rId7" Type="http://schemas.openxmlformats.org/officeDocument/2006/relationships/hyperlink" Target="https://neznaika.info/" TargetMode="External"/><Relationship Id="rId12" Type="http://schemas.openxmlformats.org/officeDocument/2006/relationships/hyperlink" Target="http://zadachi.mccme.ru/2012/#&amp;page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tolis.ru/realegemat2020" TargetMode="External"/><Relationship Id="rId11" Type="http://schemas.openxmlformats.org/officeDocument/2006/relationships/hyperlink" Target="https://nsportal.ru/user/299714/page/tsor" TargetMode="External"/><Relationship Id="rId5" Type="http://schemas.openxmlformats.org/officeDocument/2006/relationships/hyperlink" Target="https://4vpr.ru/5-klass/" TargetMode="External"/><Relationship Id="rId15" Type="http://schemas.openxmlformats.org/officeDocument/2006/relationships/hyperlink" Target="https://multiurok.ru/blog/spisok-intierniet-riesursov-dlia-uchitielia-matiematiki-1.html" TargetMode="External"/><Relationship Id="rId10" Type="http://schemas.openxmlformats.org/officeDocument/2006/relationships/hyperlink" Target="http://school-collection.edu.ru/catalog/" TargetMode="External"/><Relationship Id="rId4" Type="http://schemas.openxmlformats.org/officeDocument/2006/relationships/hyperlink" Target="https://ioctut.edu.yar.ru/" TargetMode="External"/><Relationship Id="rId9" Type="http://schemas.openxmlformats.org/officeDocument/2006/relationships/hyperlink" Target="http://gym1.ucoz.ru/load/1-1-0-145" TargetMode="External"/><Relationship Id="rId14" Type="http://schemas.openxmlformats.org/officeDocument/2006/relationships/hyperlink" Target="https://www.geogebra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ttrener.ru/idz/teacher/3890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mattrener.ru/idz/teacher/388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ttrener.ru/idz/teacher/4136" TargetMode="External"/><Relationship Id="rId5" Type="http://schemas.openxmlformats.org/officeDocument/2006/relationships/hyperlink" Target="http://mattrener.ru/idz/teacher/3885" TargetMode="External"/><Relationship Id="rId4" Type="http://schemas.openxmlformats.org/officeDocument/2006/relationships/hyperlink" Target="http://mattrener.ru/idz/teacher/38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c/ODQyNDQxMjc2Nzl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coLFguWEOU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www.youtube.com/watch?v=q9Ju7VpcgR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sAQaokXcGo" TargetMode="External"/><Relationship Id="rId5" Type="http://schemas.openxmlformats.org/officeDocument/2006/relationships/hyperlink" Target="https://www.youtube.com/watch?v=S5A0RGP8PQc&amp;t=680s" TargetMode="External"/><Relationship Id="rId4" Type="http://schemas.openxmlformats.org/officeDocument/2006/relationships/hyperlink" Target="https://www.youtube.com/watch?v=RPeDnLHTL0c" TargetMode="Externa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i-math.com.ua/wp-content/uploads/2015/07/matemati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828"/>
            <a:ext cx="1500166" cy="20224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120" y="260648"/>
            <a:ext cx="792088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ЦОР в работе учителя математики в условиях дистанционного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2936"/>
            <a:ext cx="5296102" cy="2880320"/>
          </a:xfrm>
        </p:spPr>
        <p:txBody>
          <a:bodyPr>
            <a:normAutofit fontScale="32500" lnSpcReduction="20000"/>
          </a:bodyPr>
          <a:lstStyle/>
          <a:p>
            <a:pPr fontAlgn="base"/>
            <a:endParaRPr lang="ru-RU" sz="5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«Учение</a:t>
            </a:r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лишенное всякого интереса</a:t>
            </a:r>
          </a:p>
          <a:p>
            <a:pPr fontAlgn="base"/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взятое только силой принуждения, убивает</a:t>
            </a:r>
          </a:p>
          <a:p>
            <a:pPr fontAlgn="base"/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ученике охоту к овладению знаниями.</a:t>
            </a:r>
          </a:p>
          <a:p>
            <a:pPr fontAlgn="base"/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Приохотить ребенка к учению гораздо более</a:t>
            </a:r>
          </a:p>
          <a:p>
            <a:pPr fontAlgn="base"/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достойная задача, чем </a:t>
            </a: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приневолить».</a:t>
            </a:r>
            <a:endParaRPr lang="ru-RU" sz="5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Д. </a:t>
            </a: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Ушинский</a:t>
            </a:r>
            <a:endParaRPr lang="ru-RU" sz="5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i="1" dirty="0"/>
              <a:t> </a:t>
            </a:r>
            <a:endParaRPr lang="ru-RU" sz="5600" dirty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549250"/>
            <a:ext cx="3672408" cy="119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Ваганова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Алла Сергеевна,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математики высшей квалификационной категории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лицей №1 ТМР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429396"/>
            <a:ext cx="432048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Тутаев,  2020 год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061542"/>
            <a:ext cx="2304256" cy="345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69760"/>
              </p:ext>
            </p:extLst>
          </p:nvPr>
        </p:nvGraphicFramePr>
        <p:xfrm>
          <a:off x="1331640" y="341888"/>
          <a:ext cx="6096000" cy="646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7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8509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3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Название сайта</a:t>
                      </a:r>
                      <a:endParaRPr lang="ru-RU" sz="32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08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Учи.ру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0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ИДЗА2Б2 </a:t>
                      </a:r>
                      <a:r>
                        <a:rPr lang="en-US" dirty="0" smtClean="0">
                          <a:hlinkClick r:id="rId3"/>
                        </a:rPr>
                        <a:t>http://mattrener.ru/idz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08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01математика  </a:t>
                      </a:r>
                      <a:r>
                        <a:rPr lang="en-US" dirty="0" smtClean="0">
                          <a:hlinkClick r:id="rId4"/>
                        </a:rPr>
                        <a:t>https://www.01math.com/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08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https://videouroki.net/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Яндекс.учебник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Решу ОГЭ. </a:t>
                      </a:r>
                      <a:r>
                        <a:rPr lang="ru-RU" dirty="0" err="1" smtClean="0"/>
                        <a:t>Д.Гущин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>
                          <a:hlinkClick r:id="rId6"/>
                        </a:rPr>
                        <a:t>https://ege.sdamgia.ru/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Карман для</a:t>
                      </a:r>
                      <a:r>
                        <a:rPr lang="ru-RU" baseline="0" dirty="0" smtClean="0"/>
                        <a:t> математика</a:t>
                      </a:r>
                    </a:p>
                    <a:p>
                      <a:r>
                        <a:rPr lang="ru-RU" baseline="0" dirty="0" smtClean="0"/>
                        <a:t>karmanform.ucoz.ru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https://infourok.ru/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https://yagubov.ru/ege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https://math100.ru/ege/ege-profil/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/>
                        </a:rPr>
                        <a:t>http://alleng.org/edu/math3.htm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1"/>
                        </a:rPr>
                        <a:t>https://4ege.ru/matematika/57012-internet-resursy-dlya-podgotovki-k-profilnomu-ege-po-matematike.html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804248" y="3212976"/>
            <a:ext cx="21122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8346"/>
              </p:ext>
            </p:extLst>
          </p:nvPr>
        </p:nvGraphicFramePr>
        <p:xfrm>
          <a:off x="539552" y="332656"/>
          <a:ext cx="7848872" cy="642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0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22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6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Название сайта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5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https://alexlarin.net/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5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https://ioctut.edu.yar.ru/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5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https://4vpr.ru/5-klass/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5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6"/>
                        </a:rPr>
                        <a:t>http://kotolis.ru/realegemat2020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8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https://neznaika.info/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49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8"/>
                        </a:rPr>
                        <a:t>https://100balnik.com/%D0%BD%D0%BE%D0%B2%D1%8B%D0%B5-%D1%82%D1%80%D0%B5%D0%BD%D0%B8%D1%80%D0%BE%D0%B2%D0%BE%D1%87%D0%BD%D1%8B%D0%B5-%D0%B2%D0%B0%D1%80%D0%B8%D0%B0%D0%BD%D1%82%D1%8B-%D0%B5%D0%B3%D1%8D-2020-%D1%81-%D0%BE/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8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9"/>
                        </a:rPr>
                        <a:t>http://gym1.ucoz.ru/load/1-1-0-145</a:t>
                      </a:r>
                      <a:r>
                        <a:rPr lang="ru-RU" sz="1600" dirty="0" smtClean="0"/>
                        <a:t> Савченко</a:t>
                      </a:r>
                      <a:r>
                        <a:rPr lang="ru-RU" sz="1600" baseline="0" dirty="0" smtClean="0"/>
                        <a:t> Елена Михайловна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8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0"/>
                        </a:rPr>
                        <a:t>http://school-collection.edu.ru/catalog/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12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1"/>
                        </a:rPr>
                        <a:t>https://nsportal.ru/user/299714/page/tsor</a:t>
                      </a:r>
                      <a:r>
                        <a:rPr lang="ru-RU" sz="1600" dirty="0" smtClean="0"/>
                        <a:t> Список сайтов ЦОР по математике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8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2"/>
                        </a:rPr>
                        <a:t>http://zadachi.mccme.ru/2012/#&amp;page1</a:t>
                      </a:r>
                      <a:r>
                        <a:rPr lang="ru-RU" sz="1600" dirty="0" smtClean="0"/>
                        <a:t> ИПС «Задачи по геометрии»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8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3"/>
                        </a:rPr>
                        <a:t>https://www.yaklass.ru/p/geometria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4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4"/>
                        </a:rPr>
                        <a:t>https://www.geogebra.org/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380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5"/>
                        </a:rPr>
                        <a:t>https://multiurok.ru/blog/spisok-intierniet-riesursov-dlia-uchitielia-matiematiki-1.html</a:t>
                      </a:r>
                      <a:r>
                        <a:rPr lang="ru-RU" sz="1600" dirty="0" smtClean="0"/>
                        <a:t>  перечень</a:t>
                      </a:r>
                      <a:r>
                        <a:rPr lang="ru-RU" sz="1600" baseline="0" dirty="0" smtClean="0"/>
                        <a:t> сайтов для учителя математики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сайта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Учи.ру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 конкретных  домашних заданий учителем из предложенных на сайте: перспективных или кратковременных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Использование готовых видео уроков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Проведение своих уроков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Участие в олимпиадах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Участие в марафонах </a:t>
            </a: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Достижения моих учащихся: 5а, 7а, 9б, 9в участвовали в 3-х марафонах «Весеннее пробуждение», «Соня в стране знаний», «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Супергонка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Прошли </a:t>
            </a:r>
            <a:r>
              <a:rPr lang="ru-RU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1-ый марафон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7а, 9б; </a:t>
            </a:r>
            <a:r>
              <a:rPr lang="ru-RU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2-ой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- 9б,9в; </a:t>
            </a:r>
            <a:r>
              <a:rPr lang="ru-RU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3-ий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-7а,9б.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Ученики получили грамоты участников или лидеров марафонов, участников или победителей олимпиады по математике, дипломы за прохождение базового курса по математике.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96135" y="1556792"/>
            <a:ext cx="32003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96" y="3501008"/>
            <a:ext cx="4506185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96" y="332655"/>
            <a:ext cx="4380128" cy="2978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7"/>
          <a:stretch/>
        </p:blipFill>
        <p:spPr>
          <a:xfrm>
            <a:off x="4839032" y="233429"/>
            <a:ext cx="2069837" cy="3143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72" y="3573016"/>
            <a:ext cx="2086959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77" y="1798551"/>
            <a:ext cx="2090141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9"/>
          <a:stretch/>
        </p:blipFill>
        <p:spPr>
          <a:xfrm>
            <a:off x="334597" y="332656"/>
            <a:ext cx="1944216" cy="2808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9"/>
          <a:stretch/>
        </p:blipFill>
        <p:spPr>
          <a:xfrm>
            <a:off x="2514553" y="572607"/>
            <a:ext cx="2047873" cy="2779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166" y="188640"/>
            <a:ext cx="2056082" cy="2845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988" y="386311"/>
            <a:ext cx="2033336" cy="2911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99592" y="3634766"/>
            <a:ext cx="4569737" cy="2939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922" y="3413249"/>
            <a:ext cx="2128481" cy="32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Использование сайта ИДЗА2Б2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45423"/>
            <a:ext cx="5976664" cy="11444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0192" y="2348880"/>
            <a:ext cx="1296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333333"/>
                </a:solidFill>
                <a:latin typeface="inherit"/>
              </a:rPr>
              <a:t>Выберите класс:</a:t>
            </a:r>
          </a:p>
          <a:p>
            <a:pPr algn="r"/>
            <a:r>
              <a:rPr lang="ru-RU" dirty="0">
                <a:solidFill>
                  <a:srgbClr val="FFFFFF"/>
                </a:solidFill>
                <a:latin typeface="Lobster"/>
                <a:hlinkClick r:id="rId4"/>
              </a:rPr>
              <a:t>5А</a:t>
            </a:r>
            <a:endParaRPr lang="ru-RU" dirty="0">
              <a:solidFill>
                <a:srgbClr val="333333"/>
              </a:solidFill>
              <a:latin typeface="Open Sans"/>
            </a:endParaRPr>
          </a:p>
          <a:p>
            <a:pPr algn="r"/>
            <a:r>
              <a:rPr lang="ru-RU" dirty="0">
                <a:solidFill>
                  <a:srgbClr val="5E8BC9"/>
                </a:solidFill>
                <a:latin typeface="Lobster"/>
                <a:hlinkClick r:id="rId5"/>
              </a:rPr>
              <a:t>7А</a:t>
            </a:r>
            <a:endParaRPr lang="ru-RU" dirty="0">
              <a:solidFill>
                <a:srgbClr val="333333"/>
              </a:solidFill>
              <a:latin typeface="Open Sans"/>
            </a:endParaRPr>
          </a:p>
          <a:p>
            <a:pPr algn="r"/>
            <a:r>
              <a:rPr lang="ru-RU" dirty="0">
                <a:solidFill>
                  <a:srgbClr val="FFFFFF"/>
                </a:solidFill>
                <a:latin typeface="Lobster"/>
                <a:hlinkClick r:id="rId6"/>
              </a:rPr>
              <a:t>7Б</a:t>
            </a:r>
            <a:endParaRPr lang="ru-RU" dirty="0">
              <a:solidFill>
                <a:srgbClr val="333333"/>
              </a:solidFill>
              <a:latin typeface="Open Sans"/>
            </a:endParaRPr>
          </a:p>
          <a:p>
            <a:pPr algn="r"/>
            <a:r>
              <a:rPr lang="ru-RU" dirty="0">
                <a:solidFill>
                  <a:srgbClr val="FFFFFF"/>
                </a:solidFill>
                <a:latin typeface="Lobster"/>
                <a:hlinkClick r:id="rId7"/>
              </a:rPr>
              <a:t>9Б</a:t>
            </a:r>
            <a:endParaRPr lang="ru-RU" dirty="0">
              <a:solidFill>
                <a:srgbClr val="333333"/>
              </a:solidFill>
              <a:latin typeface="Open Sans"/>
            </a:endParaRPr>
          </a:p>
          <a:p>
            <a:pPr algn="r"/>
            <a:r>
              <a:rPr lang="ru-RU" dirty="0">
                <a:solidFill>
                  <a:srgbClr val="FFFFFF"/>
                </a:solidFill>
                <a:latin typeface="Lobster"/>
                <a:hlinkClick r:id="rId8"/>
              </a:rPr>
              <a:t>9В</a:t>
            </a:r>
            <a:endParaRPr lang="ru-RU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132855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Индивидуальные </a:t>
            </a:r>
            <a:r>
              <a:rPr lang="ru-RU" sz="1600" dirty="0" smtClean="0"/>
              <a:t>домашние задания по </a:t>
            </a:r>
            <a:r>
              <a:rPr lang="ru-RU" sz="1600" dirty="0"/>
              <a:t>алгебре для учащихся 5-11 </a:t>
            </a:r>
            <a:r>
              <a:rPr lang="ru-RU" sz="1600" dirty="0" smtClean="0"/>
              <a:t>классов.</a:t>
            </a:r>
            <a:endParaRPr lang="ru-RU" sz="1600" dirty="0"/>
          </a:p>
          <a:p>
            <a:r>
              <a:rPr lang="ru-RU" sz="1600" dirty="0"/>
              <a:t>Как это </a:t>
            </a:r>
            <a:r>
              <a:rPr lang="ru-RU" sz="1600" dirty="0" smtClean="0"/>
              <a:t>работает:</a:t>
            </a:r>
            <a:endParaRPr lang="ru-RU" sz="1600" dirty="0"/>
          </a:p>
          <a:p>
            <a:r>
              <a:rPr lang="ru-RU" sz="1600" dirty="0"/>
              <a:t>Вы выбираете упражнения, которые собирались задать на дом. Каждый ученик получает задания с разными коэффициентами, но логика решения как в задании из учебника. Ученики сдают ответы </a:t>
            </a:r>
            <a:r>
              <a:rPr lang="ru-RU" sz="1600" dirty="0" smtClean="0"/>
              <a:t>на сервисе</a:t>
            </a:r>
            <a:r>
              <a:rPr lang="ru-RU" sz="1600" dirty="0"/>
              <a:t>, и он сам их проверит.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221088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О </a:t>
            </a:r>
            <a:r>
              <a:rPr lang="ru-RU" dirty="0"/>
              <a:t>проекте</a:t>
            </a:r>
          </a:p>
          <a:p>
            <a:r>
              <a:rPr lang="ru-RU" dirty="0"/>
              <a:t>Команда портала A2B2.RU создала </a:t>
            </a:r>
            <a:r>
              <a:rPr lang="ru-RU" dirty="0" smtClean="0"/>
              <a:t>сервис</a:t>
            </a:r>
            <a:r>
              <a:rPr lang="ru-RU" dirty="0"/>
              <a:t>, который позволяет полностью исключить списывание школьниками домашней работы как из готовых домашних заданий, так и друг у друга. Также сервис автоматизирует проверку домашней работы, что позволит </a:t>
            </a:r>
            <a:r>
              <a:rPr lang="ru-RU" dirty="0" smtClean="0"/>
              <a:t>экономить </a:t>
            </a:r>
            <a:r>
              <a:rPr lang="ru-RU" dirty="0"/>
              <a:t>свое время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Сервис устроен так, что для его использования </a:t>
            </a:r>
            <a:r>
              <a:rPr lang="ru-RU" dirty="0" smtClean="0"/>
              <a:t>не </a:t>
            </a:r>
            <a:r>
              <a:rPr lang="ru-RU" dirty="0"/>
              <a:t>придется ничего менять в своей работе. Вы будете задавать все те же задачи, как и раньше. Не придется вносить изменения ни в рабочую программу, ни куда-либо еще. Просто зарегистрируйтесь и получайте удовольствие от работы!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89904"/>
              </p:ext>
            </p:extLst>
          </p:nvPr>
        </p:nvGraphicFramePr>
        <p:xfrm>
          <a:off x="7740351" y="44631"/>
          <a:ext cx="1403652" cy="4504043"/>
        </p:xfrm>
        <a:graphic>
          <a:graphicData uri="http://schemas.openxmlformats.org/drawingml/2006/table">
            <a:tbl>
              <a:tblPr/>
              <a:tblGrid>
                <a:gridCol w="118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5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5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dirty="0">
                          <a:effectLst/>
                        </a:rPr>
                        <a:t>#</a:t>
                      </a: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>
                          <a:effectLst/>
                        </a:rPr>
                        <a:t>ФИО</a:t>
                      </a: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5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>
                          <a:effectLst/>
                        </a:rPr>
                        <a:t>%</a:t>
                      </a: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5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>
                        <a:effectLst/>
                      </a:endParaRP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50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>
                        <a:effectLst/>
                      </a:endParaRP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>
                        <a:effectLst/>
                      </a:endParaRP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>
                        <a:effectLst/>
                      </a:endParaRPr>
                    </a:p>
                  </a:txBody>
                  <a:tcPr marL="16788" marR="16788" marT="16788" marB="16788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4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№1Акинишина Кристина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2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№2Антонова Алина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3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dirty="0">
                          <a:effectLst/>
                        </a:rPr>
                        <a:t>Учащийся №3Борисов Арсений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dirty="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dirty="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dirty="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4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№4Васильев Алексей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5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№5Давыдова Анастасия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6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dirty="0">
                          <a:effectLst/>
                        </a:rPr>
                        <a:t>Учащийся №6Козлов Артём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7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dirty="0">
                          <a:effectLst/>
                        </a:rPr>
                        <a:t>Учащийся №7Кокарева Ульяна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8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№8Лазурина Дарья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 (2)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9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№9Лебедева Дарина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№10 Лопатинская Марина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11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№11Калганова Анастасия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12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№12Никуленков Даниил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13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dirty="0">
                          <a:effectLst/>
                        </a:rPr>
                        <a:t>Учащийся №13Норова </a:t>
                      </a:r>
                      <a:r>
                        <a:rPr lang="ru-RU" sz="400" dirty="0" err="1">
                          <a:effectLst/>
                        </a:rPr>
                        <a:t>Камила</a:t>
                      </a:r>
                      <a:endParaRPr lang="ru-RU" sz="400" dirty="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14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№14Обозина АСофья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15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№15Попова Дарья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16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№16Ремизов Даниил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17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№17Сахаров Арсений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18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№18Соловьёв Егор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19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№19Харлушина Лолита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20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№20Чупин Константин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21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№21Чикалёв Фёдор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22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№22Шишков Елисей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- (1)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- (1)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23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№23Бурова Екатерина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100%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 (2)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+ (2)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9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24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>
                          <a:effectLst/>
                        </a:rPr>
                        <a:t>Учащийся №24Малкова Анастасия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>
                          <a:effectLst/>
                        </a:rPr>
                        <a:t>0%</a:t>
                      </a: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dirty="0">
                        <a:effectLst/>
                      </a:endParaRPr>
                    </a:p>
                  </a:txBody>
                  <a:tcPr marL="16788" marR="16788" marT="16788" marB="1678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Использование сайта 01математика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8712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О проекте «01Математика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/>
              <a:t>     Электронный </a:t>
            </a:r>
            <a:r>
              <a:rPr lang="ru-RU" dirty="0"/>
              <a:t>онлайн-учебник "01Математика" предназначен для школьников, которые хотят лучше знать математику, получить более глубокое понимание учебного материала, и, как следствие, повысить свою успеваемость. А если ваш ученик уже хорошо учится и уверен в своих знаниях, то, занимаясь по нашей программе, он сможет еще раз их проверить и закрепить имеющиеся навыки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   Чтобы </a:t>
            </a:r>
            <a:r>
              <a:rPr lang="ru-RU" dirty="0"/>
              <a:t>добиться этого результата, мы детально проработали все темы, каждая из которых состоит из </a:t>
            </a:r>
            <a:r>
              <a:rPr lang="ru-RU" i="1" dirty="0">
                <a:solidFill>
                  <a:srgbClr val="0070C0"/>
                </a:solidFill>
              </a:rPr>
              <a:t>четырех разделов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rgbClr val="00B050"/>
                </a:solidFill>
              </a:rPr>
              <a:t>теории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, адаптивного обучения, </a:t>
            </a:r>
            <a:r>
              <a:rPr lang="ru-RU" i="1" dirty="0">
                <a:solidFill>
                  <a:srgbClr val="00B050"/>
                </a:solidFill>
              </a:rPr>
              <a:t>практических заданий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и контрольной работы</a:t>
            </a:r>
            <a:r>
              <a:rPr lang="ru-RU" dirty="0"/>
              <a:t>. К каждой задаче, которую встретит учащийся, приводится решение, а ко многим из них прилагается видеоролик с объяснениями, при просмотре которого можно разобраться с любыми затруднениями. Сложность заданий повышается очень плавно, поэтому заниматься по нашему учебнику сможет любой ученик!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779406"/>
            <a:ext cx="3312368" cy="19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6"/>
            <a:ext cx="8059611" cy="859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843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в </a:t>
            </a:r>
            <a:r>
              <a:rPr lang="ru-RU" dirty="0" smtClean="0"/>
              <a:t>цифрах.</a:t>
            </a:r>
            <a:endParaRPr lang="ru-RU" dirty="0"/>
          </a:p>
          <a:p>
            <a:r>
              <a:rPr lang="ru-RU" dirty="0"/>
              <a:t>Наш проект очень быстро развивается, ежедневно увеличивается объем задач и видеороликов, растет количество пользователей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1 января 2018 года у нас было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более 21000 задач;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более 1500 видеороликов с решениями;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более 80 школ и более 500 учебных классов, использующих онлайн-учебник в учебном процессе;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более 50000 зарегистрированных пользователей.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48043"/>
              </p:ext>
            </p:extLst>
          </p:nvPr>
        </p:nvGraphicFramePr>
        <p:xfrm>
          <a:off x="538162" y="4102533"/>
          <a:ext cx="8067675" cy="426720"/>
        </p:xfrm>
        <a:graphic>
          <a:graphicData uri="http://schemas.openxmlformats.org/drawingml/2006/table">
            <a:tbl>
              <a:tblPr/>
              <a:tblGrid>
                <a:gridCol w="895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2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17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FFFF"/>
                          </a:solidFill>
                          <a:effectLst/>
                        </a:rPr>
                        <a:t>6А</a:t>
                      </a:r>
                    </a:p>
                  </a:txBody>
                  <a:tcPr marL="114300" marR="114300" marT="76200" marB="7620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  <a:latin typeface="impact" panose="020B0806030902050204" pitchFamily="34" charset="0"/>
                        </a:rPr>
                        <a:t>МОУ лицей №1 г. Тутаев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A1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8162" y="4653137"/>
            <a:ext cx="2521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ГЛАВНАЯ </a:t>
            </a:r>
            <a:r>
              <a:rPr lang="ru-RU" sz="1400" dirty="0"/>
              <a:t>СТРАНИЦА</a:t>
            </a:r>
          </a:p>
          <a:p>
            <a:r>
              <a:rPr lang="ru-RU" sz="1400" dirty="0"/>
              <a:t>МОЙ ПРОФИЛЬ</a:t>
            </a:r>
          </a:p>
          <a:p>
            <a:r>
              <a:rPr lang="ru-RU" sz="1400" dirty="0"/>
              <a:t>МОИ ДОСТИЖЕНИЯ</a:t>
            </a:r>
          </a:p>
          <a:p>
            <a:r>
              <a:rPr lang="ru-RU" sz="1400" dirty="0"/>
              <a:t>Общая статистика работы и достижения</a:t>
            </a:r>
          </a:p>
          <a:p>
            <a:r>
              <a:rPr lang="ru-RU" sz="1400" dirty="0"/>
              <a:t>МОЯ СТАТИСТИКА</a:t>
            </a:r>
          </a:p>
          <a:p>
            <a:r>
              <a:rPr lang="ru-RU" sz="1400" dirty="0"/>
              <a:t>МОИ КЛАССЫ</a:t>
            </a:r>
          </a:p>
          <a:p>
            <a:r>
              <a:rPr lang="ru-RU" sz="1400" dirty="0"/>
              <a:t>ДОМАШНИЕ ЗАДАНИЯ</a:t>
            </a:r>
          </a:p>
          <a:p>
            <a:r>
              <a:rPr lang="ru-RU" sz="1400" dirty="0"/>
              <a:t>ПОПОЛНЕНИЕ + 621 д.</a:t>
            </a:r>
          </a:p>
          <a:p>
            <a:r>
              <a:rPr lang="ru-RU" sz="1400" dirty="0"/>
              <a:t>ВЫХОД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72816"/>
            <a:ext cx="1788264" cy="1341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689" y="3861048"/>
            <a:ext cx="4022521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Проведение онлайн уроков и занятий кружка на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платформе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Zoom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7992888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1882"/>
            <a:ext cx="8866149" cy="4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8791961" cy="49454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Проведение онлайн уроков и занятий кружка на платформе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Zoom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Традиционное и дистанционное обучение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Традиционное </a:t>
            </a:r>
            <a:r>
              <a:rPr lang="ru-RU" dirty="0"/>
              <a:t>и дистанционное обучение одному и тому же содержанию, в частности, математике, имеют ряд принципиальных отличий. Они заключаются, прежде всего, в специфике восприятия учебного материала, представленного при непосредственном контакте обучаемого и обучающего или при отсутствии такового; в своеобразии осуществления обратной связи; в трудностях, возникающих в процессе учета учителем индивидуально-личностных особенностей обучаемых, обостренных отсутствием возможности личного контакта.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3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Индивидуальные консультации 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по </a:t>
            </a:r>
            <a:r>
              <a:rPr lang="ru-RU" sz="3200" dirty="0" err="1" smtClean="0">
                <a:solidFill>
                  <a:srgbClr val="0070C0"/>
                </a:solidFill>
              </a:rPr>
              <a:t>вайберу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Письменные образцы выполнения сложных заданий по алгебре и геометрии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Комментарий оценки, объяснение ошибок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426002"/>
            <a:ext cx="2160240" cy="3840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Другие виды работы учителя при организации дистанционного обучения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645024"/>
            <a:ext cx="2376263" cy="2992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941168"/>
            <a:ext cx="1434912" cy="18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Участие в дистанционных 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олимпиадах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 конкурсах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481882"/>
            <a:ext cx="8928992" cy="537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54" y="1449133"/>
            <a:ext cx="4037438" cy="2854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4437112"/>
            <a:ext cx="5328592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557010"/>
            <a:ext cx="6443210" cy="2217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357301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Участие в региональной дистанционной олимпиаде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Бонусы онлайн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Использование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гугл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класс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рум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систематизации работы с классами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C4043"/>
                </a:solidFill>
                <a:latin typeface="Google Sans"/>
              </a:rPr>
              <a:t>Домашнее задание №47 на </a:t>
            </a:r>
            <a:r>
              <a:rPr lang="ru-RU" dirty="0" err="1" smtClean="0">
                <a:solidFill>
                  <a:srgbClr val="3C4043"/>
                </a:solidFill>
                <a:latin typeface="Google Sans"/>
              </a:rPr>
              <a:t>Учи.ру</a:t>
            </a:r>
            <a:endParaRPr lang="ru-RU" dirty="0" smtClean="0">
              <a:solidFill>
                <a:srgbClr val="3C4043"/>
              </a:solidFill>
              <a:latin typeface="Google Sans"/>
            </a:endParaRPr>
          </a:p>
          <a:p>
            <a:pPr algn="r"/>
            <a:r>
              <a:rPr lang="ru-RU" dirty="0" smtClean="0">
                <a:latin typeface="Roboto"/>
              </a:rPr>
              <a:t>Срок сдачи: 17 мая</a:t>
            </a:r>
          </a:p>
          <a:p>
            <a:r>
              <a:rPr lang="ru-RU" dirty="0" smtClean="0">
                <a:solidFill>
                  <a:srgbClr val="3C4043"/>
                </a:solidFill>
                <a:latin typeface="Google Sans"/>
              </a:rPr>
              <a:t>2.Домашнее </a:t>
            </a:r>
            <a:r>
              <a:rPr lang="ru-RU" dirty="0">
                <a:solidFill>
                  <a:srgbClr val="3C4043"/>
                </a:solidFill>
                <a:latin typeface="Google Sans"/>
              </a:rPr>
              <a:t>задание №854,855,856</a:t>
            </a:r>
          </a:p>
          <a:p>
            <a:pPr algn="r"/>
            <a:r>
              <a:rPr lang="ru-RU" dirty="0">
                <a:latin typeface="Roboto"/>
              </a:rPr>
              <a:t>Срок сдачи: 15 мая, 23:59</a:t>
            </a:r>
          </a:p>
          <a:p>
            <a:r>
              <a:rPr lang="ru-RU" dirty="0" smtClean="0">
                <a:solidFill>
                  <a:srgbClr val="3C4043"/>
                </a:solidFill>
                <a:latin typeface="Google Sans"/>
              </a:rPr>
              <a:t>3.Домашнее </a:t>
            </a:r>
            <a:r>
              <a:rPr lang="ru-RU" dirty="0">
                <a:solidFill>
                  <a:srgbClr val="3C4043"/>
                </a:solidFill>
                <a:latin typeface="Google Sans"/>
              </a:rPr>
              <a:t>задание №859,860</a:t>
            </a:r>
          </a:p>
          <a:p>
            <a:pPr algn="r"/>
            <a:r>
              <a:rPr lang="ru-RU" dirty="0">
                <a:latin typeface="Roboto"/>
              </a:rPr>
              <a:t>Срок сдачи: 14 мая, 21:00</a:t>
            </a:r>
          </a:p>
          <a:p>
            <a:r>
              <a:rPr lang="ru-RU" dirty="0" smtClean="0">
                <a:solidFill>
                  <a:srgbClr val="3C4043"/>
                </a:solidFill>
                <a:latin typeface="Google Sans"/>
              </a:rPr>
              <a:t>4.Домашнее </a:t>
            </a:r>
            <a:r>
              <a:rPr lang="ru-RU" dirty="0">
                <a:solidFill>
                  <a:srgbClr val="3C4043"/>
                </a:solidFill>
                <a:latin typeface="Google Sans"/>
              </a:rPr>
              <a:t>задание №</a:t>
            </a:r>
            <a:r>
              <a:rPr lang="ru-RU" dirty="0" smtClean="0">
                <a:solidFill>
                  <a:srgbClr val="3C4043"/>
                </a:solidFill>
                <a:latin typeface="Google Sans"/>
              </a:rPr>
              <a:t>810,811,812</a:t>
            </a:r>
          </a:p>
          <a:p>
            <a:pPr algn="r"/>
            <a:r>
              <a:rPr lang="ru-RU" dirty="0" smtClean="0">
                <a:latin typeface="Roboto"/>
              </a:rPr>
              <a:t>Срок сдачи: 14 мая, 21:00</a:t>
            </a:r>
            <a:endParaRPr lang="ru-RU" b="0" i="0" dirty="0">
              <a:effectLst/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221088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Преподаватели  </a:t>
            </a:r>
            <a:r>
              <a:rPr lang="ru-RU" dirty="0" err="1" smtClean="0"/>
              <a:t>Alla</a:t>
            </a:r>
            <a:r>
              <a:rPr lang="ru-RU" dirty="0" smtClean="0"/>
              <a:t> </a:t>
            </a:r>
            <a:r>
              <a:rPr lang="ru-RU" dirty="0" err="1"/>
              <a:t>Vaganova</a:t>
            </a:r>
            <a:endParaRPr lang="ru-RU" dirty="0"/>
          </a:p>
          <a:p>
            <a:r>
              <a:rPr lang="ru-RU" dirty="0" smtClean="0"/>
              <a:t>Учащиеся  5 </a:t>
            </a:r>
            <a:r>
              <a:rPr lang="ru-RU" dirty="0"/>
              <a:t>учащихся</a:t>
            </a:r>
          </a:p>
          <a:p>
            <a:r>
              <a:rPr lang="ru-RU" dirty="0" smtClean="0"/>
              <a:t>Анна </a:t>
            </a:r>
            <a:r>
              <a:rPr lang="ru-RU" dirty="0"/>
              <a:t>Васильева</a:t>
            </a:r>
          </a:p>
          <a:p>
            <a:r>
              <a:rPr lang="ru-RU" dirty="0" smtClean="0"/>
              <a:t>Михаил </a:t>
            </a:r>
            <a:r>
              <a:rPr lang="ru-RU" dirty="0" err="1"/>
              <a:t>Лазурин</a:t>
            </a:r>
            <a:endParaRPr lang="ru-RU" dirty="0"/>
          </a:p>
          <a:p>
            <a:r>
              <a:rPr lang="ru-RU" dirty="0" smtClean="0"/>
              <a:t>Виктория Норова</a:t>
            </a:r>
            <a:endParaRPr lang="en-US" dirty="0"/>
          </a:p>
          <a:p>
            <a:r>
              <a:rPr lang="en-US" dirty="0"/>
              <a:t>notz3ro Standoff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 err="1"/>
              <a:t>nasta</a:t>
            </a:r>
            <a:r>
              <a:rPr lang="en-US" dirty="0"/>
              <a:t> </a:t>
            </a:r>
            <a:r>
              <a:rPr lang="en-US" dirty="0" err="1"/>
              <a:t>Xkr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481882"/>
            <a:ext cx="372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Образец для 5 класса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712" y="1860409"/>
            <a:ext cx="38164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Есть журнал класса с оценками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Работы приходят по журналу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Можно задавать индивидуальные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Можно ввести ограничения по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Общение с учеником и 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Просто зарегистрировать классы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Минусов нет!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84803" y="637861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classroom.google.com/c/ODQyNDQxMjc2Nzla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40968" y="4338011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Почему 5 из 23? Поздно узнала и откликнулись на новый способ общения только 5 человек.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82" y="213550"/>
            <a:ext cx="2126015" cy="11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Почему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Google Classroom?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837" y="62068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Продуктивная </a:t>
            </a:r>
            <a:r>
              <a:rPr lang="ru-RU" dirty="0"/>
              <a:t>коммуникация. В Классе преподаватели могут публиковать задания, рассылать объявления и начинать обсуждения, а учащиеся – обмениваться материалами, добавлять комментарии в ленте курса и общаться по электронной почте. Информация о сданных работах постоянно обновляется, что позволяет преподавателям оперативно проверять задания, ставить оценки и </a:t>
            </a:r>
            <a:r>
              <a:rPr lang="ru-RU" dirty="0" smtClean="0"/>
              <a:t>добавлять комментарии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▪Доступность </a:t>
            </a:r>
            <a:r>
              <a:rPr lang="ru-RU" dirty="0"/>
              <a:t>и безопасность. Класс доступен бесплатно для учебных заведений, некоммерческих организаций и частных лиц. В этом сервисе нет рекламы, а материалы и данные учащихся не используются в маркетинговых целях. </a:t>
            </a:r>
            <a:endParaRPr lang="ru-RU" dirty="0" smtClean="0"/>
          </a:p>
          <a:p>
            <a:pPr algn="just"/>
            <a:r>
              <a:rPr lang="ru-RU" dirty="0" smtClean="0"/>
              <a:t>▪Большая </a:t>
            </a:r>
            <a:r>
              <a:rPr lang="ru-RU" dirty="0"/>
              <a:t>пользовательская аудитория, ведь из-за популяризации </a:t>
            </a:r>
            <a:r>
              <a:rPr lang="ru-RU" dirty="0" err="1"/>
              <a:t>Android</a:t>
            </a:r>
            <a:r>
              <a:rPr lang="ru-RU" dirty="0"/>
              <a:t> у многих потенциальных участников проекта уже есть все необходимое, чтобы начать работать с </a:t>
            </a:r>
            <a:r>
              <a:rPr lang="ru-RU" dirty="0" err="1"/>
              <a:t>GoogleClassroom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87624" y="4843899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www.mega-talant.com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39552" y="552862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</a:rPr>
              <a:t>Вебинар</a:t>
            </a:r>
            <a:r>
              <a:rPr lang="ru-RU" sz="2800" b="1" dirty="0" smtClean="0">
                <a:solidFill>
                  <a:srgbClr val="00B050"/>
                </a:solidFill>
              </a:rPr>
              <a:t> Ю. Рубцова «</a:t>
            </a:r>
            <a:r>
              <a:rPr lang="ru-RU" sz="2800" b="1" dirty="0" err="1" smtClean="0">
                <a:solidFill>
                  <a:srgbClr val="00B050"/>
                </a:solidFill>
              </a:rPr>
              <a:t>Google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Classroom</a:t>
            </a:r>
            <a:r>
              <a:rPr lang="ru-RU" sz="2800" b="1" dirty="0">
                <a:solidFill>
                  <a:srgbClr val="00B050"/>
                </a:solidFill>
              </a:rPr>
              <a:t> как способ организации дистанционного </a:t>
            </a:r>
            <a:r>
              <a:rPr lang="ru-RU" sz="2800" b="1" dirty="0" smtClean="0">
                <a:solidFill>
                  <a:srgbClr val="00B050"/>
                </a:solidFill>
              </a:rPr>
              <a:t>обучения»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Работа по подготовке к ОГЭ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Использование сайта Д. Гущина!!!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Обязательное оформление решения заданий	 2-ой части для сильных учащихся, а для остальных-  обеих частей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Очень полезные объяснения и задания на сайте 01математика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Проведение пробных ОГЭ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437112"/>
            <a:ext cx="3325190" cy="22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56272" y="5880022"/>
            <a:ext cx="1390371" cy="80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25" dirty="0">
                <a:solidFill>
                  <a:srgbClr val="002060"/>
                </a:solidFill>
              </a:rPr>
              <a:t>© АО «Издательство «Просвещение» 2020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002060"/>
                </a:solidFill>
              </a:rPr>
              <a:pPr/>
              <a:t>25</a:t>
            </a:fld>
            <a:endParaRPr lang="ru-RU">
              <a:solidFill>
                <a:srgbClr val="002060"/>
              </a:solidFill>
            </a:endParaRPr>
          </a:p>
        </p:txBody>
      </p:sp>
      <p:pic>
        <p:nvPicPr>
          <p:cNvPr id="8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840" y="857250"/>
            <a:ext cx="1604902" cy="7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72" y="1036854"/>
            <a:ext cx="58208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3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ССЫЛКИ НА ВЕБИНАРЫ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17554" y="1585791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6574" y="1862872"/>
            <a:ext cx="850338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hlinkClick r:id="rId4" tooltip="Как не забыть математику за лето. Советы методиста"/>
              </a:rPr>
              <a:t>Как не забыть математику за лето. Советы методиста</a:t>
            </a:r>
            <a:endParaRPr lang="ru-RU" sz="2000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hlinkClick r:id="rId5" tooltip="Как не забыть математику за лето. Часть 2"/>
              </a:rPr>
              <a:t>Как не забыть математику за лето. Часть 2</a:t>
            </a:r>
            <a:endParaRPr lang="ru-RU" sz="2000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hlinkClick r:id="rId6" tooltip="Математика для жизни"/>
              </a:rPr>
              <a:t>Математика для жизни</a:t>
            </a:r>
            <a:endParaRPr lang="ru-RU" sz="2000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hlinkClick r:id="rId7" tooltip="Нескучная математика. Геометрические головоломки"/>
              </a:rPr>
              <a:t>Нескучная математика. Геометрические головоломки</a:t>
            </a:r>
            <a:endParaRPr lang="ru-RU" sz="2000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hlinkClick r:id="rId8" tooltip="Креативное мышление в математике и математика в креативном мышлении"/>
              </a:rPr>
              <a:t>Креативное мышление в математике и математика в креативном мышлении</a:t>
            </a:r>
            <a:endParaRPr lang="ru-RU" sz="2000" b="1" dirty="0"/>
          </a:p>
          <a:p>
            <a:endParaRPr lang="ru-RU" sz="1500" dirty="0"/>
          </a:p>
        </p:txBody>
      </p:sp>
      <p:pic>
        <p:nvPicPr>
          <p:cNvPr id="12" name="Picture 4" descr="Классная Доска, Школы, Доске, Математика, Добавл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037" y="2149011"/>
            <a:ext cx="1445573" cy="17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56992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16632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Желаю всем успехов в работе!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32856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Дистанционное </a:t>
            </a:r>
            <a:r>
              <a:rPr lang="ru-RU" dirty="0"/>
              <a:t>обучение – целенаправленная и контролируемая самостоятельная работа. Обучаемый может учиться в удобном для себя месте, имея при себе комплект специальных средств обучения.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208" y="2924944"/>
            <a:ext cx="3735896" cy="37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fdb.ru/images/791/1580439/5ce106f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Три причины огромного интереса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к дистанционному обучению через Интернет.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существует потребность в простой достоверной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технологии для удовлетворения этих потребностей есть уже сейчас и в дальнейшем будут только совершенствоваться;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все сферы деятельности рассматривают дистанционное обучение как новый важный рынок и, следовательно, возможность деловой деятельности.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328" y="4149080"/>
            <a:ext cx="3247344" cy="25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Плюсы 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дистанционного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Плюс </a:t>
            </a:r>
            <a:r>
              <a:rPr lang="ru-RU" sz="2400" dirty="0"/>
              <a:t>дистанционного обучения в том, что обычно такие курсы составляют сами авторы, тренерами тщательно выбирается и структурируется мировой опыт в этой области. Это – индивидуальные занятия, дозированное получение курса частями.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 плюсам дистанционного обучения можно отнести свободу и гибкость графика учебного процесса. Также возможность получения знаний вне зависимости от вашего географического положения и временного пояса. Такая форма способствует поддержанию социального равноправия всех учащихся.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 </a:t>
            </a:r>
            <a:r>
              <a:rPr lang="ru-RU" sz="2400" dirty="0"/>
              <a:t>главное – творческое развитие ученика.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60209"/>
            <a:ext cx="2520280" cy="20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6632"/>
            <a:ext cx="7128792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Минусы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дистанционного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обучения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95" y="773415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Минус </a:t>
            </a:r>
            <a:r>
              <a:rPr lang="ru-RU" sz="2400" dirty="0"/>
              <a:t>такого обучения – растянутость во времени. (Постоянно приходится напоминать особо ленивым ученикам, что пора бы выслать очередную часть выполненных заданий на </a:t>
            </a:r>
            <a:r>
              <a:rPr lang="ru-RU" sz="2400" dirty="0" smtClean="0"/>
              <a:t>проверку) </a:t>
            </a:r>
            <a:r>
              <a:rPr lang="ru-RU" sz="2400" dirty="0"/>
              <a:t>Это затягивает обучение.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 минусам можно отнести отсутствие реального общения.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Также </a:t>
            </a:r>
            <a:r>
              <a:rPr lang="ru-RU" sz="2400" dirty="0"/>
              <a:t>неблагоприятное влияние оказывает отсутствие практических занятий и возможности излагать свои знания в устной форме. Все это отрицательно воздействует на усваивание материала.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Большим минусом является - малоподвижность, нагрузка на зрение</a:t>
            </a:r>
            <a:r>
              <a:rPr lang="ru-RU" sz="2000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941168"/>
            <a:ext cx="3725692" cy="17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Современному </a:t>
            </a:r>
            <a:r>
              <a:rPr lang="ru-RU" sz="2400" dirty="0"/>
              <a:t>ученику, чтобы стать успешным, необходимо много знать. Лидером может стать только тот, кто умеет получать информацию и оперативно работать с ней. Обучаясь дистанционно, можно участвовать в конкурсах, проектах, получить профессию.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НО…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356992"/>
            <a:ext cx="5364088" cy="32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Необходимые условия успешной организации дистанционного обучения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84482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описание </a:t>
            </a:r>
            <a:r>
              <a:rPr lang="ru-RU" sz="2400" dirty="0"/>
              <a:t>ожидаемых от ученика действий;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отбор </a:t>
            </a:r>
            <a:r>
              <a:rPr lang="ru-RU" sz="2400" dirty="0"/>
              <a:t>материала по содержанию;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структурная </a:t>
            </a:r>
            <a:r>
              <a:rPr lang="ru-RU" sz="2400" dirty="0"/>
              <a:t>организация учебного материала, включение его в процесс обучения;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выбор </a:t>
            </a:r>
            <a:r>
              <a:rPr lang="ru-RU" sz="2400" dirty="0"/>
              <a:t>типов упражнений (раздел «Теория», «Практика», «Контроль»);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применение </a:t>
            </a:r>
            <a:r>
              <a:rPr lang="ru-RU" sz="2400" dirty="0"/>
              <a:t>интерактивных информационных обучающих систем;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комплектование </a:t>
            </a:r>
            <a:r>
              <a:rPr lang="ru-RU" sz="2400" dirty="0"/>
              <a:t>иллюстративного ряда, слайдов, графических изображений.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2771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2519</Words>
  <Application>Microsoft Office PowerPoint</Application>
  <PresentationFormat>Экран (4:3)</PresentationFormat>
  <Paragraphs>349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Использование ЦОР в работе учителя математики в условиях дистанционного обучения</vt:lpstr>
      <vt:lpstr>Традиционное и дистанционное обучение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элементов дистанционного обучения на уроке математики»</dc:title>
  <dc:creator>Андрей</dc:creator>
  <cp:lastModifiedBy>user</cp:lastModifiedBy>
  <cp:revision>147</cp:revision>
  <cp:lastPrinted>2020-08-20T21:54:27Z</cp:lastPrinted>
  <dcterms:created xsi:type="dcterms:W3CDTF">2015-09-21T15:03:00Z</dcterms:created>
  <dcterms:modified xsi:type="dcterms:W3CDTF">2021-04-14T07:26:15Z</dcterms:modified>
</cp:coreProperties>
</file>