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8" r:id="rId10"/>
    <p:sldId id="269" r:id="rId11"/>
    <p:sldId id="270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081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2435" y="548680"/>
            <a:ext cx="89915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Эффективность работы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учителей МО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 обеспечению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качественного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58772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Заседание МО 29 августа 2022</a:t>
            </a:r>
            <a:endParaRPr lang="ru-RU" sz="2400" i="1" dirty="0"/>
          </a:p>
        </p:txBody>
      </p:sp>
      <p:pic>
        <p:nvPicPr>
          <p:cNvPr id="11271" name="Picture 7" descr="C:\Users\user\Desktop\20-copy-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311967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240324"/>
            <a:ext cx="8172400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Основные направления реализации воспитательного потенциала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6" name="AutoShape 4" descr="https://open.irkobl.ru/upload/iblock/9ed/9ed9ac067d93ba50d0f63d0af19882c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2348880"/>
            <a:ext cx="684076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тбор содержания материала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овершенствование структуры урока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рганизация общения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39552" y="3501008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39552" y="2636912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39552" y="4365104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руководитель РМО\фестиваль успех каждого ребенка\2021-04-14_17-26-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4486871" cy="1530006"/>
          </a:xfrm>
          <a:prstGeom prst="rect">
            <a:avLst/>
          </a:prstGeom>
          <a:noFill/>
        </p:spPr>
      </p:pic>
      <p:pic>
        <p:nvPicPr>
          <p:cNvPr id="1027" name="Picture 3" descr="C:\Users\user\Desktop\руководитель РМО\фестиваль успех каждого ребенка\IJ3XsN6cW2I.jpg"/>
          <p:cNvPicPr>
            <a:picLocks noChangeAspect="1" noChangeArrowheads="1"/>
          </p:cNvPicPr>
          <p:nvPr/>
        </p:nvPicPr>
        <p:blipFill>
          <a:blip r:embed="rId3" cstate="print"/>
          <a:srcRect t="20600" r="13776" b="14301"/>
          <a:stretch>
            <a:fillRect/>
          </a:stretch>
        </p:blipFill>
        <p:spPr bwMode="auto">
          <a:xfrm>
            <a:off x="5364088" y="4869159"/>
            <a:ext cx="2736304" cy="1549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47664" y="574522"/>
            <a:ext cx="7272808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Конечно,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воспитание -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это долгий и разносторонний процесс, и учитель не может отвечать за проявление всех факторов, влияющих на формирование личности: социальную среду, семью, друзей, жизненные ситуации и др. Но всё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же педагог должен заложить в ребенка зачатки нравственности, показать красоту окружающего мира, научить решать жизненные ситуации с точки зрения нравственных и этических позиций, организовать обучение так, чтобы оно было для ученика наполнено положительными эмоциями.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5" descr="https://cdn5.vectorstock.com/i/1000x1000/33/64/exclamation-point-vector-105833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73"/>
          <a:stretch>
            <a:fillRect/>
          </a:stretch>
        </p:blipFill>
        <p:spPr bwMode="auto">
          <a:xfrm>
            <a:off x="-123811" y="1556792"/>
            <a:ext cx="1939699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700808"/>
            <a:ext cx="34198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Ах, как годы летят, тот поверит, кто спросит.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Начался листопад, приглашает нас в осень.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Снова дел и забот у нас неимоверно.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Вдруг осенней порой начинается год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зовётся учебным.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Припев: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Время выбрало нас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Зажигать души-свечи.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Пусть учительский вальс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кончается вечно.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27984" y="49848"/>
            <a:ext cx="42119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Это вам не пустяк, по ночам класс мне снится.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надо же так в свою школу влюбиться.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бумаг виражи, и программы, и планы.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Разумеется, здесь и проходит вся жизнь,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ведь это немало.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Припев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Сохрани же вас, Бог, и хранит ведь, наверно.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Пусть в стотысячный раз я волнуюсь безмерно.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увижу детей, совершаю открытья.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Значит, это судьба, значит, это судьба -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Школа, парта, учитель.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Припев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404664"/>
            <a:ext cx="3744416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Учительский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вальс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260648"/>
            <a:ext cx="817240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Хорошее качество образования связано: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2046041"/>
            <a:ext cx="3888432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для учеников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с хорошими знаниями, когда по окончании школы ученик без проблем может поступить в ВУЗ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с возможностями в будущем достигнуть успехов в карьере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520" y="4571837"/>
            <a:ext cx="4499992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для родителей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с получением знаний, умений и навыков, которые позволяют ребенку найти свое место в жизни, добиться уважения окружающих его людей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с хорошим оснащением школы, с профессионализмом педагогов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76056" y="2132856"/>
            <a:ext cx="3816424" cy="3908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для учителей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с умением подготовить школьника в ВУЗ, глубоким раскрытием наиболее интересных вопросов науки, подготовкой его не только умственно, но и нравственно;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с умением ученика самостоятельно мыслить, анализировать и самостоятельно работать;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со школой, которая учитывает индивидуальные особенности детей;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с профессиональной позицией и самоощущением учителя, когда он четко представляет свои цели, знает, как их достичь и чувствует душевный комфорт.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267744" y="1412776"/>
            <a:ext cx="864096" cy="50405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56176" y="1412776"/>
            <a:ext cx="792088" cy="57606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5400000">
            <a:off x="1943708" y="1736812"/>
            <a:ext cx="3168352" cy="2376264"/>
          </a:xfrm>
          <a:prstGeom prst="bentConnector3">
            <a:avLst>
              <a:gd name="adj1" fmla="val 85965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260648"/>
            <a:ext cx="817240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Факторы, влияющие на качество образования: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31640" y="1916832"/>
            <a:ext cx="7272808" cy="4185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качество управления образовательными системами и процессами (управленческие технологии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 образовании)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материально-техническая база, учебно-методическое обеспечение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качество профессиональной деятельности педагогического состава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качество образовательных технологий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67544" y="2276872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67544" y="3717032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7544" y="4797152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7544" y="5877272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06759"/>
            <a:ext cx="81724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Критерии качества профессиональной деятельности педагога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83568" y="2060848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83568" y="2780928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83568" y="3789040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3568" y="4869160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1773397"/>
            <a:ext cx="698477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уровень квалификации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инновационная деятельность и участие в опытно-экспериментальной работе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способность к рефлексивному анализу педагогической деятельности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участие в программах обучения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способность творчески решать задачи профессиональной деятельности и т. 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83568" y="5517232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06759"/>
            <a:ext cx="81724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Образовательные технологии для обеспечения качественного образования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1732166"/>
            <a:ext cx="80648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Проблемное обучение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Разноуровневое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обучение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Проектные методы обучения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Исследовательские методы обучения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Лекционно-семинарско-зачетная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система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Технология использования в обучении игровых методов: ролевых, деловых и других видов обучающих игр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Обучение в сотрудничестве (командная, групповая работа)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Информационно-коммуникационные технологии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Здоровьесберегающие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технологии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 Система инновационной оценки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портфолио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81818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2400" dirty="0" smtClean="0"/>
              <a:t>ST</a:t>
            </a:r>
            <a:r>
              <a:rPr lang="en-US" sz="2400" dirty="0" smtClean="0"/>
              <a:t>R</a:t>
            </a:r>
            <a:r>
              <a:rPr lang="ru-RU" sz="2400" dirty="0" smtClean="0"/>
              <a:t>E</a:t>
            </a:r>
            <a:r>
              <a:rPr lang="en-US" sz="2400" dirty="0" smtClean="0"/>
              <a:t>A</a:t>
            </a:r>
            <a:r>
              <a:rPr lang="ru-RU" sz="2400" dirty="0" smtClean="0"/>
              <a:t>M-подход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332656"/>
            <a:ext cx="864096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Что такое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STEM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STEAM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STREAM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образование?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0"/>
            <a:ext cx="97494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/>
              <a:t>S</a:t>
            </a:r>
            <a:r>
              <a:rPr lang="ru-RU" sz="2000" dirty="0" err="1" smtClean="0"/>
              <a:t>cience</a:t>
            </a:r>
            <a:endParaRPr lang="ru-RU" sz="2000" dirty="0" smtClean="0"/>
          </a:p>
          <a:p>
            <a:pPr algn="ctr"/>
            <a:r>
              <a:rPr lang="ru-RU" sz="2000" b="1" dirty="0" smtClean="0"/>
              <a:t>Наука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628800"/>
            <a:ext cx="145918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/>
              <a:t>T</a:t>
            </a:r>
            <a:r>
              <a:rPr lang="ru-RU" sz="2000" dirty="0" err="1" smtClean="0"/>
              <a:t>echnology</a:t>
            </a:r>
            <a:endParaRPr lang="ru-RU" sz="2000" dirty="0" smtClean="0"/>
          </a:p>
          <a:p>
            <a:pPr algn="ctr"/>
            <a:r>
              <a:rPr lang="ru-RU" sz="2000" b="1" dirty="0" smtClean="0"/>
              <a:t>Технологии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628800"/>
            <a:ext cx="102944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/>
              <a:t>R</a:t>
            </a:r>
            <a:r>
              <a:rPr lang="en-US" sz="2000" dirty="0" smtClean="0"/>
              <a:t>eading</a:t>
            </a:r>
            <a:endParaRPr lang="ru-RU" sz="2000" dirty="0" smtClean="0"/>
          </a:p>
          <a:p>
            <a:r>
              <a:rPr lang="ru-RU" sz="2000" b="1" dirty="0" smtClean="0"/>
              <a:t>Чтение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628800"/>
            <a:ext cx="148386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E</a:t>
            </a:r>
            <a:r>
              <a:rPr lang="ru-RU" sz="2000" dirty="0" err="1" smtClean="0"/>
              <a:t>ngineering</a:t>
            </a:r>
            <a:endParaRPr lang="ru-RU" sz="2000" dirty="0" smtClean="0"/>
          </a:p>
          <a:p>
            <a:r>
              <a:rPr lang="ru-RU" sz="2000" b="1" dirty="0" smtClean="0"/>
              <a:t>Инженерия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628800"/>
            <a:ext cx="134055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A</a:t>
            </a:r>
            <a:r>
              <a:rPr lang="en-US" sz="2000" dirty="0" smtClean="0"/>
              <a:t>rt</a:t>
            </a:r>
            <a:endParaRPr lang="ru-RU" sz="2000" dirty="0" smtClean="0"/>
          </a:p>
          <a:p>
            <a:pPr algn="ctr"/>
            <a:r>
              <a:rPr lang="ru-RU" sz="2000" b="1" dirty="0" smtClean="0"/>
              <a:t>Искусство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1628800"/>
            <a:ext cx="156171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/>
              <a:t>M</a:t>
            </a:r>
            <a:r>
              <a:rPr lang="ru-RU" sz="2000" dirty="0" err="1" smtClean="0"/>
              <a:t>athematics</a:t>
            </a:r>
            <a:endParaRPr lang="ru-RU" sz="2000" dirty="0" smtClean="0"/>
          </a:p>
          <a:p>
            <a:pPr algn="ctr"/>
            <a:r>
              <a:rPr lang="ru-RU" sz="2000" b="1" dirty="0" smtClean="0"/>
              <a:t>Математика</a:t>
            </a:r>
            <a:endParaRPr lang="ru-RU" sz="20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501008"/>
            <a:ext cx="532859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81818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Проектная форма организации образовательного процесса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81818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Практический характер учебных задач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81818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Межпредметный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характер обучения</a:t>
            </a:r>
            <a:endParaRPr lang="ru-RU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81818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Охват дисциплин, которые являются ключевыми для подготовки инженера или специалиста по прикладным научным исследованиям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75656" y="2708920"/>
            <a:ext cx="3240360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инципы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146" name="Picture 2" descr="https://digitallearning.eletsonline.com/wp-content/uploads/2016/02/STEM_educ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996952"/>
            <a:ext cx="3851920" cy="300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332656"/>
            <a:ext cx="864096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чём особенность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STREAM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подхода?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1520" y="1484784"/>
          <a:ext cx="8712969" cy="510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4080454"/>
                <a:gridCol w="2904323"/>
              </a:tblGrid>
              <a:tr h="139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STEM - STEAM - STREAM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Урочно-предметный</a:t>
                      </a:r>
                      <a:r>
                        <a:rPr lang="ru-RU" sz="1400" dirty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 подход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Взаимосвязь с другими дисциплинами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95250" marR="95250" marT="95250" marB="9525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Междисциплинарный подход, в котором осуществляют совместную учебную деятельность ученики и учителя. 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Ученик и учитель остаются в рамках и логике одного учебного предмета. Результат - “разрозненные знания” по разным предметам.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Цель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95250" marR="95250" marT="95250" marB="9525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Вопросы и формулирование проблем предшествуют поиску ответов и углублению в контент (по необходимости).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Ответы существуют без вопросов в виде "готового знания". Трансляция </a:t>
                      </a:r>
                      <a:r>
                        <a:rPr lang="ru-RU" sz="1100" dirty="0" err="1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контента</a:t>
                      </a:r>
                      <a:r>
                        <a:rPr lang="ru-RU" sz="1100" dirty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 от учителя к ученику (обязательная).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Как построен процесс обучения?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95250" marR="95250" marT="95250" marB="9525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Обучение строится на </a:t>
                      </a:r>
                      <a:r>
                        <a:rPr lang="ru-RU" sz="1100" smtClean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артефактах </a:t>
                      </a:r>
                      <a:r>
                        <a:rPr lang="ru-RU" sz="110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и феноменах. </a:t>
                      </a:r>
                      <a:r>
                        <a:rPr lang="ru-RU" sz="1100" dirty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Рассматриваются проблемы, связанные с жизнью и миром ученика. Контекст, который интересен и важен сегодня, даже если речь идет о будущем.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Тематически то, что по плану, в учебнике. Декларируется: это пригодится в будущем.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Взаимодействие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95250" marR="95250" marT="95250" marB="9525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Cовместное исследования ученика с учителем и другими участниками проектной группы. Вырабатываеся умение взаимодействовать.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Индивидуальное выполнение упражнений на отработку навыков. С точки зрения ученика, это "навыки не известно для чего".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Что получится в результате?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95250" marR="95250" marT="95250" marB="9525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Важен продукт, полученный в процессе деятельности.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Продукт деятельности не обозначен. Важна внешняя оценка формального результата, чаще всего, в виде отметки.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Оценивание результата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95250" marR="95250" marT="95250" marB="9525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Задачи и критерии оценивания продукта вырабатываются в совместной работе. 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Есть правильные ответы в учебнике.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Контроль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95250" marR="95250" marT="95250" marB="9525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Планирование и самоконтроль в проекте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D4D4D"/>
                          </a:solidFill>
                          <a:latin typeface="Calibri"/>
                          <a:ea typeface="Times New Roman"/>
                        </a:rPr>
                        <a:t>Учитель контролирует правильность выполнения учебных заданий, он же  и оценивает.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404664"/>
            <a:ext cx="8172400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 какие образовательные технологии, методы, приемы примените вы для обеспечения качественного образования в конкретной ситуации?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074" name="Picture 2" descr="https://i.etsystatic.com/7232014/r/il/958395/1230223606/il_680x540.1230223606_f4zz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11560" y="2852937"/>
            <a:ext cx="3359099" cy="2448272"/>
          </a:xfrm>
          <a:prstGeom prst="rect">
            <a:avLst/>
          </a:prstGeom>
          <a:noFill/>
        </p:spPr>
      </p:pic>
      <p:sp>
        <p:nvSpPr>
          <p:cNvPr id="3076" name="AutoShape 4" descr="https://open.irkobl.ru/upload/iblock/9ed/9ed9ac067d93ba50d0f63d0af19882c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medboli.ru/wp-content/uploads/d/b/0/db075d0cde8bafb0f7dd79ba2596b9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445" y="2924944"/>
            <a:ext cx="438979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332656"/>
            <a:ext cx="81724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Воспитание – один из важных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факторов обеспечения качества образования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6" name="AutoShape 4" descr="https://open.irkobl.ru/upload/iblock/9ed/9ed9ac067d93ba50d0f63d0af19882c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user\Desktop\руководитель РМО\фестиваль успех каждого ребенка\ZSfTj3VjcdU.jpg"/>
          <p:cNvPicPr>
            <a:picLocks noChangeAspect="1" noChangeArrowheads="1"/>
          </p:cNvPicPr>
          <p:nvPr/>
        </p:nvPicPr>
        <p:blipFill>
          <a:blip r:embed="rId2" cstate="print"/>
          <a:srcRect l="11765" t="13235" r="23529" b="5147"/>
          <a:stretch>
            <a:fillRect/>
          </a:stretch>
        </p:blipFill>
        <p:spPr bwMode="auto">
          <a:xfrm>
            <a:off x="6350792" y="2276872"/>
            <a:ext cx="2397672" cy="4032448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2060848"/>
            <a:ext cx="5616624" cy="4351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/>
              <a:t>	</a:t>
            </a:r>
            <a:r>
              <a:rPr lang="ru-RU" sz="2400" dirty="0" smtClean="0"/>
              <a:t>Воспитательный потенциал -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специально организованное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развивающееся в рамках определенной воспитательной системы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взаимодействие воспитателей и воспитанников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осуществляемое с целью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обеспечения равных возможностей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 одной стороны, а с другой стороны,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реализации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каждым ребенком своих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потребностей, способностей и интересов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2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процессе воспитания.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659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2022-08-17T06:53:34Z</dcterms:created>
  <dcterms:modified xsi:type="dcterms:W3CDTF">2022-09-08T10:34:32Z</dcterms:modified>
</cp:coreProperties>
</file>