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1" r:id="rId3"/>
    <p:sldId id="280" r:id="rId4"/>
    <p:sldId id="277" r:id="rId5"/>
    <p:sldId id="278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79" r:id="rId1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45153" y="-22478"/>
            <a:ext cx="179768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1590" y="1906904"/>
            <a:ext cx="7160818" cy="367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7;&#1077;&#1076;&#1087;&#1088;&#1086;&#1077;&#1082;&#1090;.&#1088;&#1092;/&#1097;&#1080;&#1073;&#1088;&#1080;&#1082;-&#1086;-&#1074;-&#1087;&#1091;&#1073;&#1083;&#1080;&#1082;&#1072;&#1094;&#1080;&#1103;-2/" TargetMode="External"/><Relationship Id="rId2" Type="http://schemas.openxmlformats.org/officeDocument/2006/relationships/hyperlink" Target="https://multiurok.ru/files/formirovanie-kreativnogo-myshleniia-na-urokakh-ma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nanio.ru/media/statya-na-temu-razvitie-kreativnyh-sposobnostej-uchaschihsya-na-urokah-matematiki-278942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jpg"/><Relationship Id="rId5" Type="http://schemas.openxmlformats.org/officeDocument/2006/relationships/image" Target="../media/image9.jp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jp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loud.mail.ru/public/JiJF/K2E8KLncX" TargetMode="External"/><Relationship Id="rId3" Type="http://schemas.openxmlformats.org/officeDocument/2006/relationships/hyperlink" Target="https://fg.resh.edu.ru/" TargetMode="External"/><Relationship Id="rId7" Type="http://schemas.openxmlformats.org/officeDocument/2006/relationships/hyperlink" Target="http://skiv.instrao.ru/bank-zadaniy/matematicheskaya-gramotnost/" TargetMode="External"/><Relationship Id="rId12" Type="http://schemas.openxmlformats.org/officeDocument/2006/relationships/hyperlink" Target="https://vk.com/video-171086544_456239618?list=90b907272d3a259aff" TargetMode="External"/><Relationship Id="rId2" Type="http://schemas.openxmlformats.org/officeDocument/2006/relationships/hyperlink" Target="https://olimpium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ogemath22" TargetMode="External"/><Relationship Id="rId11" Type="http://schemas.openxmlformats.org/officeDocument/2006/relationships/hyperlink" Target="https://iro86.ru/index.php/2015-04-23-09-26-58/1456-funktsionalnaya-gramotnost/7734-bank-zadanij-dlya-formirovaniya-funktsionalnoj-gramotnosti" TargetMode="External"/><Relationship Id="rId5" Type="http://schemas.openxmlformats.org/officeDocument/2006/relationships/hyperlink" Target="https://reshuoge.ru/" TargetMode="External"/><Relationship Id="rId10" Type="http://schemas.openxmlformats.org/officeDocument/2006/relationships/hyperlink" Target="https://iro86.ru/index.php/component/k2/item/18315-matematicheskaya-gramotnost" TargetMode="External"/><Relationship Id="rId4" Type="http://schemas.openxmlformats.org/officeDocument/2006/relationships/hyperlink" Target="https://shop.prosv.ru/matematicheskaya-gramotnost-sbornik-etalonnyx-zadanij-vypusk-1-chast-115103" TargetMode="External"/><Relationship Id="rId9" Type="http://schemas.openxmlformats.org/officeDocument/2006/relationships/hyperlink" Target="https://drive.google.com/drive/folders/1cMW2XA-stCZdk2JETzVvYhaTfrcMJj_2?usp=shar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22092" y="0"/>
            <a:ext cx="2985516" cy="64007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94126" y="4064"/>
            <a:ext cx="24066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9900"/>
                </a:solidFill>
              </a:rPr>
              <a:t>Ма</a:t>
            </a:r>
            <a:r>
              <a:rPr sz="3600" spc="-40" dirty="0">
                <a:solidFill>
                  <a:srgbClr val="FF9900"/>
                </a:solidFill>
              </a:rPr>
              <a:t>т</a:t>
            </a:r>
            <a:r>
              <a:rPr sz="3600" spc="-30" dirty="0">
                <a:solidFill>
                  <a:srgbClr val="FF9900"/>
                </a:solidFill>
              </a:rPr>
              <a:t>е</a:t>
            </a:r>
            <a:r>
              <a:rPr sz="3600" spc="-5" dirty="0">
                <a:solidFill>
                  <a:srgbClr val="FF9900"/>
                </a:solidFill>
              </a:rPr>
              <a:t>мат</a:t>
            </a:r>
            <a:r>
              <a:rPr sz="3600" spc="-15" dirty="0">
                <a:solidFill>
                  <a:srgbClr val="FF9900"/>
                </a:solidFill>
              </a:rPr>
              <a:t>и</a:t>
            </a:r>
            <a:r>
              <a:rPr sz="3600" spc="-50" dirty="0">
                <a:solidFill>
                  <a:srgbClr val="FF9900"/>
                </a:solidFill>
              </a:rPr>
              <a:t>к</a:t>
            </a:r>
            <a:r>
              <a:rPr sz="3600" dirty="0">
                <a:solidFill>
                  <a:srgbClr val="FF9900"/>
                </a:solidFill>
              </a:rPr>
              <a:t>а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991590" y="1906904"/>
            <a:ext cx="7160818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marR="508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Формирование</a:t>
            </a:r>
            <a:r>
              <a:rPr spc="-105" dirty="0"/>
              <a:t> </a:t>
            </a:r>
            <a:r>
              <a:rPr spc="-5" dirty="0"/>
              <a:t>функциональной </a:t>
            </a:r>
            <a:r>
              <a:rPr spc="-890" dirty="0"/>
              <a:t> </a:t>
            </a:r>
            <a:r>
              <a:rPr spc="-20" dirty="0"/>
              <a:t>математической</a:t>
            </a:r>
            <a:r>
              <a:rPr spc="-30" dirty="0"/>
              <a:t> </a:t>
            </a:r>
            <a:r>
              <a:rPr spc="-10" dirty="0"/>
              <a:t>грамотности</a:t>
            </a:r>
            <a:r>
              <a:rPr spc="30" dirty="0"/>
              <a:t> </a:t>
            </a:r>
            <a:r>
              <a:rPr spc="-5" dirty="0"/>
              <a:t>на </a:t>
            </a:r>
            <a:r>
              <a:rPr dirty="0"/>
              <a:t> </a:t>
            </a:r>
            <a:r>
              <a:rPr spc="-15" dirty="0" err="1"/>
              <a:t>уроках</a:t>
            </a:r>
            <a:r>
              <a:rPr spc="-35" dirty="0"/>
              <a:t> </a:t>
            </a:r>
            <a:r>
              <a:rPr spc="-15" dirty="0" err="1" smtClean="0"/>
              <a:t>математики</a:t>
            </a:r>
            <a:endParaRPr spc="-15" dirty="0"/>
          </a:p>
        </p:txBody>
      </p:sp>
      <p:sp>
        <p:nvSpPr>
          <p:cNvPr id="6" name="TextBox 5"/>
          <p:cNvSpPr txBox="1"/>
          <p:nvPr/>
        </p:nvSpPr>
        <p:spPr>
          <a:xfrm>
            <a:off x="4820830" y="4724400"/>
            <a:ext cx="360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Низова</a:t>
            </a:r>
            <a:r>
              <a:rPr lang="ru-RU" dirty="0" smtClean="0"/>
              <a:t> Н.А., МОУ СШ №3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33800" y="5638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30.10.2023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086599" cy="615553"/>
          </a:xfrm>
        </p:spPr>
        <p:txBody>
          <a:bodyPr/>
          <a:lstStyle/>
          <a:p>
            <a:r>
              <a:rPr lang="ru-RU" b="1" dirty="0" smtClean="0"/>
              <a:t>Финансовая </a:t>
            </a:r>
            <a:r>
              <a:rPr lang="ru-RU" b="1" dirty="0"/>
              <a:t>грамотность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7772400" cy="4431983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Пособия для ученика 5 класса и учителя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Пособие для ученика 6 класса и учителя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Сборник лучших практик по формированию математической и финансовой грамотности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Методические </a:t>
            </a:r>
            <a:r>
              <a:rPr lang="ru-RU" sz="3200" dirty="0" smtClean="0"/>
              <a:t>рекомендации к </a:t>
            </a:r>
            <a:r>
              <a:rPr lang="ru-RU" sz="3200" smtClean="0"/>
              <a:t>сборнику задач</a:t>
            </a:r>
            <a:endParaRPr lang="ru-RU" sz="3200" dirty="0" smtClean="0"/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Учебно-методические материалы по математике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49268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6629399" cy="615553"/>
          </a:xfrm>
        </p:spPr>
        <p:txBody>
          <a:bodyPr/>
          <a:lstStyle/>
          <a:p>
            <a:r>
              <a:rPr lang="ru-RU" b="1" dirty="0" smtClean="0"/>
              <a:t>Глобальные компетенции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7314208" cy="406265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Формирование глобальных компетенций на уроках </a:t>
            </a:r>
            <a:r>
              <a:rPr lang="ru-RU" sz="2400" dirty="0" smtClean="0"/>
              <a:t>математики (Неупокоева Р.В.). </a:t>
            </a:r>
            <a:endParaRPr lang="ru-RU" sz="2400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Из опыта работы учителя математики и </a:t>
            </a:r>
            <a:r>
              <a:rPr lang="ru-RU" sz="2400" dirty="0" smtClean="0"/>
              <a:t>информатики (</a:t>
            </a:r>
            <a:r>
              <a:rPr lang="ru-RU" sz="2400" dirty="0" err="1" smtClean="0"/>
              <a:t>Шатохина</a:t>
            </a:r>
            <a:r>
              <a:rPr lang="ru-RU" sz="2400" dirty="0" smtClean="0"/>
              <a:t> Е.Л.)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Приемы формирования глобальных компетенций на уроках. </a:t>
            </a:r>
            <a:r>
              <a:rPr lang="ru-RU" sz="2400" dirty="0" smtClean="0"/>
              <a:t>Томск (</a:t>
            </a:r>
            <a:r>
              <a:rPr lang="ru-RU" sz="2400" dirty="0" err="1" smtClean="0"/>
              <a:t>Тырышкина</a:t>
            </a:r>
            <a:r>
              <a:rPr lang="ru-RU" sz="2400" dirty="0" smtClean="0"/>
              <a:t> К.В.)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Готовимся к </a:t>
            </a:r>
            <a:r>
              <a:rPr lang="en-US" sz="2400" dirty="0" smtClean="0"/>
              <a:t>P</a:t>
            </a:r>
            <a:r>
              <a:rPr lang="en-US" sz="2400" dirty="0" smtClean="0"/>
              <a:t>ISA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 smtClean="0"/>
              <a:t>Глобальные компетенции и математическая грамотность </a:t>
            </a:r>
            <a:r>
              <a:rPr lang="en-US" sz="2400" dirty="0" smtClean="0"/>
              <a:t>(</a:t>
            </a:r>
            <a:r>
              <a:rPr lang="ru-RU" sz="2400" dirty="0" smtClean="0"/>
              <a:t>Министерство Просвещения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14331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5867400" cy="553998"/>
          </a:xfrm>
        </p:spPr>
        <p:txBody>
          <a:bodyPr/>
          <a:lstStyle/>
          <a:p>
            <a:r>
              <a:rPr lang="ru-RU" sz="3600" b="1" dirty="0" smtClean="0"/>
              <a:t>Креативное мышление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447800"/>
            <a:ext cx="7772400" cy="430887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multiurok.ru/files/formirovanie-kreativnogo-myshleniia-na-urokakh-mat.html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3"/>
              </a:rPr>
              <a:t>https://</a:t>
            </a:r>
            <a:r>
              <a:rPr lang="ru-RU" sz="2400" dirty="0" err="1">
                <a:hlinkClick r:id="rId3"/>
              </a:rPr>
              <a:t>педпроект.рф</a:t>
            </a:r>
            <a:r>
              <a:rPr lang="ru-RU" sz="2400" dirty="0">
                <a:hlinkClick r:id="rId3"/>
              </a:rPr>
              <a:t>/щибрик-о-в-публикация-2</a:t>
            </a:r>
            <a:r>
              <a:rPr lang="ru-RU" sz="2400" dirty="0" smtClean="0">
                <a:hlinkClick r:id="rId3"/>
              </a:rPr>
              <a:t>/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znanio.ru/media/statya-na-temu-razvitie-kreativnyh-sposobnostej-uchaschihsya-na-urokah-matematiki-2789427</a:t>
            </a: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Математическая грамотность и креативность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Методы развития креативного мышления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Развитие креативного мышления на уроках математики. Опыт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708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2149551"/>
            <a:ext cx="7391399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 marR="5080" indent="-35560" algn="ctr">
              <a:lnSpc>
                <a:spcPct val="100000"/>
              </a:lnSpc>
              <a:spcBef>
                <a:spcPts val="100"/>
              </a:spcBef>
            </a:pPr>
            <a:r>
              <a:rPr sz="4800" b="1" spc="-5" dirty="0"/>
              <a:t>Спасибо</a:t>
            </a:r>
            <a:r>
              <a:rPr sz="4800" b="1" spc="-110" dirty="0"/>
              <a:t> </a:t>
            </a:r>
            <a:r>
              <a:rPr sz="4800" b="1" dirty="0"/>
              <a:t>за </a:t>
            </a:r>
            <a:r>
              <a:rPr sz="4800" b="1" spc="-1610" dirty="0"/>
              <a:t> </a:t>
            </a:r>
            <a:r>
              <a:rPr sz="4800" b="1" spc="-5" dirty="0" err="1"/>
              <a:t>внимание</a:t>
            </a:r>
            <a:r>
              <a:rPr sz="4800" b="1" spc="-5" dirty="0" smtClean="0"/>
              <a:t>!</a:t>
            </a:r>
            <a:r>
              <a:rPr lang="ru-RU" sz="4800" b="1" spc="-5" dirty="0" smtClean="0"/>
              <a:t/>
            </a:r>
            <a:br>
              <a:rPr lang="ru-RU" sz="4800" b="1" spc="-5" dirty="0" smtClean="0"/>
            </a:br>
            <a:endParaRPr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77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323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Ресурсы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9915" y="376427"/>
            <a:ext cx="8902065" cy="6482080"/>
            <a:chOff x="89915" y="376427"/>
            <a:chExt cx="8902065" cy="64820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915" y="376427"/>
              <a:ext cx="4588764" cy="567080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5724" y="571538"/>
              <a:ext cx="4000500" cy="508292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15" y="1127759"/>
              <a:ext cx="6946392" cy="42656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5724" y="1322958"/>
              <a:ext cx="6358001" cy="367766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1375" y="1976627"/>
              <a:ext cx="5910072" cy="470306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6130" y="2172106"/>
              <a:ext cx="5321808" cy="411441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1543" y="2679190"/>
              <a:ext cx="6640068" cy="417880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7162" y="2874162"/>
              <a:ext cx="6051423" cy="369811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76427" y="3250692"/>
              <a:ext cx="6417564" cy="334365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71474" y="3445687"/>
              <a:ext cx="5829173" cy="275628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438144" y="530351"/>
              <a:ext cx="5553456" cy="49225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412236" y="524255"/>
              <a:ext cx="5330952" cy="429768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500373" y="571487"/>
            <a:ext cx="5429250" cy="369570"/>
          </a:xfrm>
          <a:prstGeom prst="rect">
            <a:avLst/>
          </a:prstGeom>
          <a:solidFill>
            <a:srgbClr val="F79546"/>
          </a:solidFill>
          <a:ln w="38100">
            <a:solidFill>
              <a:srgbClr val="FFFFFF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Страница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на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сайте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Российской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электронной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школы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054351" y="1655064"/>
            <a:ext cx="7009130" cy="498475"/>
            <a:chOff x="2054351" y="1655064"/>
            <a:chExt cx="7009130" cy="498475"/>
          </a:xfrm>
        </p:grpSpPr>
        <p:pic>
          <p:nvPicPr>
            <p:cNvPr id="18" name="object 1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81783" y="1661160"/>
              <a:ext cx="6981444" cy="49225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54351" y="1655064"/>
              <a:ext cx="6870192" cy="42976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143124" y="1702295"/>
              <a:ext cx="6858000" cy="369570"/>
            </a:xfrm>
            <a:custGeom>
              <a:avLst/>
              <a:gdLst/>
              <a:ahLst/>
              <a:cxnLst/>
              <a:rect l="l" t="t" r="r" b="b"/>
              <a:pathLst>
                <a:path w="6858000" h="369569">
                  <a:moveTo>
                    <a:pt x="6858000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6858000" y="36932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43124" y="1702295"/>
              <a:ext cx="6858000" cy="369570"/>
            </a:xfrm>
            <a:custGeom>
              <a:avLst/>
              <a:gdLst/>
              <a:ahLst/>
              <a:cxnLst/>
              <a:rect l="l" t="t" r="r" b="b"/>
              <a:pathLst>
                <a:path w="6858000" h="369569">
                  <a:moveTo>
                    <a:pt x="0" y="369328"/>
                  </a:moveTo>
                  <a:lnTo>
                    <a:pt x="6858000" y="36932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143125" y="1702295"/>
            <a:ext cx="6858000" cy="3695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Банк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заданий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сайте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Института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стратегии</a:t>
            </a:r>
            <a:r>
              <a:rPr sz="18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развития образования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911852" y="2369820"/>
            <a:ext cx="4079875" cy="498475"/>
            <a:chOff x="4911852" y="2369820"/>
            <a:chExt cx="4079875" cy="498475"/>
          </a:xfrm>
        </p:grpSpPr>
        <p:pic>
          <p:nvPicPr>
            <p:cNvPr id="24" name="object 2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939284" y="2374392"/>
              <a:ext cx="4052316" cy="49377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911852" y="2369820"/>
              <a:ext cx="3267455" cy="42976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000625" y="2416670"/>
              <a:ext cx="3929379" cy="369570"/>
            </a:xfrm>
            <a:custGeom>
              <a:avLst/>
              <a:gdLst/>
              <a:ahLst/>
              <a:cxnLst/>
              <a:rect l="l" t="t" r="r" b="b"/>
              <a:pathLst>
                <a:path w="3929379" h="369569">
                  <a:moveTo>
                    <a:pt x="3929126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3929126" y="369328"/>
                  </a:lnTo>
                  <a:lnTo>
                    <a:pt x="3929126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00625" y="2416670"/>
              <a:ext cx="3929379" cy="369570"/>
            </a:xfrm>
            <a:custGeom>
              <a:avLst/>
              <a:gdLst/>
              <a:ahLst/>
              <a:cxnLst/>
              <a:rect l="l" t="t" r="r" b="b"/>
              <a:pathLst>
                <a:path w="3929379" h="369569">
                  <a:moveTo>
                    <a:pt x="0" y="369328"/>
                  </a:moveTo>
                  <a:lnTo>
                    <a:pt x="3929126" y="369328"/>
                  </a:lnTo>
                  <a:lnTo>
                    <a:pt x="3929126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380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000625" y="2416670"/>
            <a:ext cx="3929379" cy="3695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45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Сборники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 эталонных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заданий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698491" y="3369564"/>
            <a:ext cx="4293235" cy="498475"/>
            <a:chOff x="4698491" y="3369564"/>
            <a:chExt cx="4293235" cy="498475"/>
          </a:xfrm>
        </p:grpSpPr>
        <p:pic>
          <p:nvPicPr>
            <p:cNvPr id="30" name="object 3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724399" y="3375660"/>
              <a:ext cx="4267200" cy="49225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698491" y="3369564"/>
              <a:ext cx="4200144" cy="42976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786375" y="3416922"/>
              <a:ext cx="4143375" cy="369570"/>
            </a:xfrm>
            <a:custGeom>
              <a:avLst/>
              <a:gdLst/>
              <a:ahLst/>
              <a:cxnLst/>
              <a:rect l="l" t="t" r="r" b="b"/>
              <a:pathLst>
                <a:path w="4143375" h="369570">
                  <a:moveTo>
                    <a:pt x="4143375" y="0"/>
                  </a:moveTo>
                  <a:lnTo>
                    <a:pt x="0" y="0"/>
                  </a:lnTo>
                  <a:lnTo>
                    <a:pt x="0" y="369328"/>
                  </a:lnTo>
                  <a:lnTo>
                    <a:pt x="4143375" y="369328"/>
                  </a:lnTo>
                  <a:lnTo>
                    <a:pt x="4143375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786375" y="3416922"/>
              <a:ext cx="4143375" cy="369570"/>
            </a:xfrm>
            <a:custGeom>
              <a:avLst/>
              <a:gdLst/>
              <a:ahLst/>
              <a:cxnLst/>
              <a:rect l="l" t="t" r="r" b="b"/>
              <a:pathLst>
                <a:path w="4143375" h="369570">
                  <a:moveTo>
                    <a:pt x="0" y="369328"/>
                  </a:moveTo>
                  <a:lnTo>
                    <a:pt x="4143375" y="369328"/>
                  </a:lnTo>
                  <a:lnTo>
                    <a:pt x="4143375" y="0"/>
                  </a:lnTo>
                  <a:lnTo>
                    <a:pt x="0" y="0"/>
                  </a:lnTo>
                  <a:lnTo>
                    <a:pt x="0" y="36932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786376" y="3416922"/>
            <a:ext cx="4143375" cy="3695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4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Банк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заданий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Медиа.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Просвещение.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1816" y="0"/>
            <a:ext cx="39008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Ссылки</a:t>
            </a:r>
            <a:r>
              <a:rPr spc="-60" dirty="0"/>
              <a:t> </a:t>
            </a:r>
            <a:r>
              <a:rPr spc="-5" dirty="0"/>
              <a:t>и</a:t>
            </a:r>
            <a:r>
              <a:rPr spc="-30" dirty="0"/>
              <a:t> </a:t>
            </a:r>
            <a:r>
              <a:rPr spc="-10" dirty="0"/>
              <a:t>ресурсы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406" y="665225"/>
            <a:ext cx="1784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1.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406" y="1152905"/>
            <a:ext cx="1784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2.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3.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406" y="2128519"/>
            <a:ext cx="17843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4.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5.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6.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406" y="3347973"/>
            <a:ext cx="1784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7.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8.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406" y="4323715"/>
            <a:ext cx="1784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9.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2406" y="5299328"/>
            <a:ext cx="2806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libri"/>
                <a:cs typeface="Calibri"/>
              </a:rPr>
              <a:t>10.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9200" y="652714"/>
            <a:ext cx="7386320" cy="5390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23875" indent="1968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Материалы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курса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повышения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квалификации</a:t>
            </a:r>
            <a:r>
              <a:rPr sz="1600" spc="-25" dirty="0">
                <a:latin typeface="Calibri"/>
                <a:cs typeface="Calibri"/>
              </a:rPr>
              <a:t> «Технологии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формирования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и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оценивания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функциональной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грамотности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обучающихся»,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https://olimpium.ru/ </a:t>
            </a:r>
            <a:r>
              <a:rPr sz="1600" spc="-34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Использование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материалов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сайта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https://fg.resh.edu.ru/</a:t>
            </a:r>
            <a:endParaRPr sz="1600" dirty="0">
              <a:latin typeface="Calibri"/>
              <a:cs typeface="Calibri"/>
            </a:endParaRPr>
          </a:p>
          <a:p>
            <a:pPr marL="12700" marR="111760" indent="19685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Материалы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издательства «Просвещение»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для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5-7 </a:t>
            </a:r>
            <a:r>
              <a:rPr sz="1600" spc="-5" dirty="0">
                <a:latin typeface="Calibri"/>
                <a:cs typeface="Calibri"/>
              </a:rPr>
              <a:t>классов: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https://shop.prosv.ru/matematicheskaya-gramotnost-sbornik-etalonnyx-zadanij-vypusk- </a:t>
            </a:r>
            <a:r>
              <a:rPr sz="1600" spc="-3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1-chast-115103</a:t>
            </a:r>
            <a:r>
              <a:rPr sz="1600" spc="-5" dirty="0">
                <a:latin typeface="Calibri"/>
                <a:cs typeface="Calibri"/>
              </a:rPr>
              <a:t>,</a:t>
            </a:r>
            <a:endParaRPr sz="1600" dirty="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Материалы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 сайта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https://reshuoge.ru/</a:t>
            </a:r>
            <a:r>
              <a:rPr sz="160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1600" spc="-10" dirty="0">
                <a:latin typeface="Calibri"/>
                <a:cs typeface="Calibri"/>
              </a:rPr>
              <a:t>для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8,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9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классов</a:t>
            </a:r>
            <a:endParaRPr sz="1600" dirty="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Материалы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группы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https://vk.com/ogemath22</a:t>
            </a:r>
            <a:r>
              <a:rPr sz="1600" spc="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для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9 классов</a:t>
            </a:r>
            <a:endParaRPr sz="1600" dirty="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5"/>
              </a:spcBef>
            </a:pPr>
            <a:r>
              <a:rPr sz="16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http://skiv.instrao.ru/bank-zadaniy/matematicheskaya-gramotnost/</a:t>
            </a:r>
            <a:r>
              <a:rPr sz="1600" spc="25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 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открытый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банк</a:t>
            </a:r>
            <a:endParaRPr sz="16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заданий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по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математической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грамотности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5-9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классы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Институт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стратегий и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развития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в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образовании</a:t>
            </a:r>
            <a:endParaRPr sz="1600" dirty="0">
              <a:latin typeface="Calibri"/>
              <a:cs typeface="Calibri"/>
            </a:endParaRPr>
          </a:p>
          <a:p>
            <a:pPr marL="12700" marR="2303145" indent="19685">
              <a:lnSpc>
                <a:spcPct val="100000"/>
              </a:lnSpc>
              <a:tabLst>
                <a:tab pos="1983105" algn="l"/>
              </a:tabLst>
            </a:pPr>
            <a:r>
              <a:rPr sz="1600" spc="-10" dirty="0">
                <a:latin typeface="Calibri"/>
                <a:cs typeface="Calibri"/>
              </a:rPr>
              <a:t>Сборник </a:t>
            </a:r>
            <a:r>
              <a:rPr sz="1600" spc="-5" dirty="0">
                <a:latin typeface="Calibri"/>
                <a:cs typeface="Calibri"/>
              </a:rPr>
              <a:t>ссылок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https://cloud.mail.ru/public/JiJF/K2E8KLncX </a:t>
            </a:r>
            <a:r>
              <a:rPr sz="1600" spc="-3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spc="-35" dirty="0" err="1">
                <a:latin typeface="Calibri"/>
                <a:cs typeface="Calibri"/>
              </a:rPr>
              <a:t>Тесты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lang="ru-RU" sz="1600" spc="-5" dirty="0">
                <a:latin typeface="Calibri"/>
                <a:cs typeface="Calibri"/>
              </a:rPr>
              <a:t> </a:t>
            </a:r>
            <a:r>
              <a:rPr lang="ru-RU" sz="1600" spc="-5" dirty="0" smtClean="0">
                <a:latin typeface="Calibri"/>
                <a:cs typeface="Calibri"/>
              </a:rPr>
              <a:t>в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Гугл-формах</a:t>
            </a:r>
            <a:r>
              <a:rPr lang="ru-RU" sz="1600" spc="-20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- </a:t>
            </a:r>
            <a:r>
              <a:rPr sz="1600" spc="-10" dirty="0">
                <a:latin typeface="Calibri"/>
                <a:cs typeface="Calibri"/>
              </a:rPr>
              <a:t>разработка автора: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https://drive.google.com/drive/folders/1cMW2XA- </a:t>
            </a:r>
            <a:r>
              <a:rPr sz="1600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stCZdk2JETzVvYhaTfrcMJj_2?usp=sharing</a:t>
            </a:r>
            <a:endParaRPr sz="1600" dirty="0">
              <a:latin typeface="Calibri"/>
              <a:cs typeface="Calibri"/>
            </a:endParaRPr>
          </a:p>
          <a:p>
            <a:pPr marL="12700" marR="107314" indent="19685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Материалы с сайта ИРО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https://iro86.ru/index.php/component/k2/item/18315- </a:t>
            </a:r>
            <a:r>
              <a:rPr sz="1600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matematicheskaya-gramotnost</a:t>
            </a:r>
            <a:r>
              <a:rPr sz="1600" spc="35" dirty="0">
                <a:solidFill>
                  <a:srgbClr val="0000FF"/>
                </a:solidFill>
                <a:latin typeface="Calibri"/>
                <a:cs typeface="Calibri"/>
                <a:hlinkClick r:id="rId10"/>
              </a:rPr>
              <a:t> 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1"/>
              </a:rPr>
              <a:t>https://iro86.ru/index.php/2015-04-23-09-26-58/1456- </a:t>
            </a:r>
            <a:r>
              <a:rPr sz="1600" spc="-3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1"/>
              </a:rPr>
              <a:t>funktsionalnaya-gramotnost/7734-bank-zadanij-dlya-formirovaniya-funktsionalnoj- </a:t>
            </a:r>
            <a:r>
              <a:rPr sz="1600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1"/>
              </a:rPr>
              <a:t>gramotnosti</a:t>
            </a:r>
            <a:endParaRPr sz="1600" dirty="0">
              <a:latin typeface="Calibri"/>
              <a:cs typeface="Calibri"/>
            </a:endParaRPr>
          </a:p>
          <a:p>
            <a:pPr marL="12700" marR="742315" indent="1968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Вебинар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Сергеевой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Т.Ф.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25" dirty="0" smtClean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"Особенности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конструирования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заданий по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математической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грамотности»,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2"/>
              </a:rPr>
              <a:t>https://vk.com/video- </a:t>
            </a:r>
            <a:r>
              <a:rPr sz="1600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2"/>
              </a:rPr>
              <a:t>171086544_456239618?list=90b907272d3a259aff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153400" cy="615553"/>
          </a:xfrm>
        </p:spPr>
        <p:txBody>
          <a:bodyPr/>
          <a:lstStyle/>
          <a:p>
            <a:r>
              <a:rPr lang="ru-RU" b="1" dirty="0" smtClean="0"/>
              <a:t>Функциональная грамотность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7696200" cy="5109091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sz="2400" dirty="0" smtClean="0"/>
              <a:t>Развитие функциональной грамотности на уроках математики в </a:t>
            </a:r>
            <a:r>
              <a:rPr lang="ru-RU" sz="2400" dirty="0" smtClean="0"/>
              <a:t>начальных классах</a:t>
            </a:r>
            <a:endParaRPr lang="ru-RU" sz="2400" dirty="0" smtClean="0"/>
          </a:p>
          <a:p>
            <a:pPr marL="742950" indent="-742950">
              <a:buAutoNum type="arabicPeriod"/>
            </a:pPr>
            <a:r>
              <a:rPr lang="ru-RU" sz="2400" dirty="0" smtClean="0"/>
              <a:t>Методические рекомендации по формированию функциональной грамотности обучающихся 5-9 классов</a:t>
            </a:r>
          </a:p>
          <a:p>
            <a:pPr marL="742950" indent="-742950">
              <a:buAutoNum type="arabicPeriod"/>
            </a:pPr>
            <a:r>
              <a:rPr lang="ru-RU" sz="2400" dirty="0" smtClean="0"/>
              <a:t>Сборник практикующего учителя  на </a:t>
            </a:r>
            <a:r>
              <a:rPr lang="ru-RU" sz="2400" dirty="0"/>
              <a:t>формирование навыков функциональной и читательской грамотности учащихся 5-8 классов на уроках математики. </a:t>
            </a:r>
          </a:p>
          <a:p>
            <a:pPr marL="742950" indent="-742950">
              <a:buAutoNum type="arabicPeriod"/>
            </a:pPr>
            <a:r>
              <a:rPr lang="ru-RU" sz="2400" dirty="0"/>
              <a:t>Сборник эффективных практик Краснодарского края</a:t>
            </a:r>
          </a:p>
          <a:p>
            <a:pPr marL="742950" indent="-742950">
              <a:buAutoNum type="arabicPeriod"/>
            </a:pPr>
            <a:r>
              <a:rPr lang="ru-RU" sz="2400" dirty="0" smtClean="0"/>
              <a:t>Сборник заданий 5-6 , 7-8, 9-10 классов</a:t>
            </a:r>
          </a:p>
          <a:p>
            <a:pPr marL="742950" indent="-742950">
              <a:buAutoNum type="arabicPeriod"/>
            </a:pPr>
            <a:r>
              <a:rPr lang="ru-RU" sz="2400" dirty="0" smtClean="0"/>
              <a:t>Сборник  заданий для 5-10 классов (помощь в подготовке к </a:t>
            </a:r>
            <a:r>
              <a:rPr lang="en-US" sz="2400" dirty="0" smtClean="0"/>
              <a:t>PISA</a:t>
            </a:r>
            <a:r>
              <a:rPr lang="ru-RU" sz="2400" dirty="0"/>
              <a:t> </a:t>
            </a:r>
            <a:r>
              <a:rPr lang="ru-RU" sz="2400" dirty="0" smtClean="0"/>
              <a:t>, ВПР, ОГЭ и </a:t>
            </a:r>
            <a:r>
              <a:rPr lang="ru-RU" sz="2400" dirty="0" smtClean="0"/>
              <a:t>пр.)</a:t>
            </a:r>
            <a:endParaRPr lang="ru-RU" sz="2400" dirty="0" smtClean="0"/>
          </a:p>
          <a:p>
            <a:pPr marL="742950" indent="-742950"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9581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6858000" cy="615553"/>
          </a:xfrm>
        </p:spPr>
        <p:txBody>
          <a:bodyPr/>
          <a:lstStyle/>
          <a:p>
            <a:r>
              <a:rPr lang="ru-RU" b="1" dirty="0"/>
              <a:t>Математическая грамотность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318022"/>
            <a:ext cx="7772400" cy="553997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400" dirty="0" smtClean="0"/>
              <a:t>Пособие для учеников 5 класса  и пособие для учителя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Пособие для учеников 6 класса и пособие для учителя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Пособие для учеников 7 класса и пособие для учителя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Больше чем математика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Развитие математической грамотности на основе предметного и </a:t>
            </a:r>
            <a:r>
              <a:rPr lang="ru-RU" sz="2400" dirty="0" err="1" smtClean="0"/>
              <a:t>межпредметного</a:t>
            </a:r>
            <a:r>
              <a:rPr lang="ru-RU" sz="2400" dirty="0" smtClean="0"/>
              <a:t> содержания. Пособие Министерства Просвещения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Математика. Как объяснить детям науку.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Методические материалы по формированию математической грамотности для педагогов 5-6 классов, внедряющих обновленный ФГОС ООО. Министерство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9038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615553"/>
          </a:xfrm>
        </p:spPr>
        <p:txBody>
          <a:bodyPr/>
          <a:lstStyle/>
          <a:p>
            <a:r>
              <a:rPr lang="ru-RU" b="1" dirty="0" smtClean="0"/>
              <a:t>Читательская </a:t>
            </a:r>
            <a:r>
              <a:rPr lang="ru-RU" b="1" dirty="0"/>
              <a:t>грамотность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1447800"/>
            <a:ext cx="7390408" cy="369331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/>
              <a:t>Прочитать. Понять. Применить. Все, или почти все о читательской грамотности. Пособие  для учителей предметников. ЯИРО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Читательская грамотность современного школьника. Сборник лучших практик. Саратов.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Развитие читательской грамотности на уроках математики. Опыт учителя.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Формирование читательской грамотности через различные  приемы и типы заданий на уроках математики.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079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553998"/>
          </a:xfrm>
        </p:spPr>
        <p:txBody>
          <a:bodyPr/>
          <a:lstStyle/>
          <a:p>
            <a:r>
              <a:rPr lang="ru-RU" sz="3600" b="1" dirty="0" smtClean="0"/>
              <a:t>Естественнонаучная </a:t>
            </a:r>
            <a:r>
              <a:rPr lang="ru-RU" sz="3600" b="1" dirty="0"/>
              <a:t>грамотность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7924800" cy="529375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400" dirty="0" smtClean="0"/>
              <a:t>Естественнонаучная грамотность (групповая и индивидуальная работа …старшеклассников)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Методические рекомендации. Сборник задач. Самара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Развитие естественнонаучной грамотности на уроках через решение задач интегрированного характера. Опыт работы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Сборник задач. Белгород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Методическое пособие. Самара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Комплексный подход к формированию математической и естественнонаучной грамотности обучающихся основной школы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Математическая и естественнонаучная грамотность. Петропавловск-</a:t>
            </a:r>
            <a:r>
              <a:rPr lang="ru-RU" sz="2400" dirty="0" err="1" smtClean="0"/>
              <a:t>Камчатск</a:t>
            </a:r>
            <a:endParaRPr lang="ru-RU" sz="24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86163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554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Математика</vt:lpstr>
      <vt:lpstr>Презентация PowerPoint</vt:lpstr>
      <vt:lpstr>Презентация PowerPoint</vt:lpstr>
      <vt:lpstr>Ресурсы</vt:lpstr>
      <vt:lpstr>Ссылки и ресурсы</vt:lpstr>
      <vt:lpstr>Функциональная грамотность</vt:lpstr>
      <vt:lpstr>Математическая грамотность</vt:lpstr>
      <vt:lpstr>Читательская грамотность</vt:lpstr>
      <vt:lpstr>Естественнонаучная грамотность</vt:lpstr>
      <vt:lpstr>Финансовая грамотность</vt:lpstr>
      <vt:lpstr>Глобальные компетенции</vt:lpstr>
      <vt:lpstr>Креативное мышление</vt:lpstr>
      <vt:lpstr>Спасибо за 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функциональной математической грамотности на уроках математики</dc:title>
  <dc:subject>Шаблон оформления</dc:subject>
  <dc:creator>Учитель</dc:creator>
  <cp:keywords>Шаблон оформления</cp:keywords>
  <cp:lastModifiedBy>user</cp:lastModifiedBy>
  <cp:revision>16</cp:revision>
  <dcterms:created xsi:type="dcterms:W3CDTF">2023-10-30T03:27:00Z</dcterms:created>
  <dcterms:modified xsi:type="dcterms:W3CDTF">2023-11-03T12:45:03Z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2023-10-30T00:00:00Z</vt:filetime>
  </property>
</Properties>
</file>