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429" y="260648"/>
            <a:ext cx="8875699" cy="31393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76200">
            <a:solidFill>
              <a:srgbClr val="C0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Качество образования: </a:t>
            </a:r>
          </a:p>
          <a:p>
            <a:pPr algn="ctr"/>
            <a:r>
              <a:rPr lang="ru-RU" sz="66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новых условиях </a:t>
            </a:r>
          </a:p>
          <a:p>
            <a:pPr algn="ctr"/>
            <a:r>
              <a:rPr lang="ru-RU" sz="66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возможно?!</a:t>
            </a:r>
            <a:endParaRPr lang="ru-RU" sz="6600" b="1" cap="none" spc="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6" name="Picture 2" descr="https://nimc-ufa.ru/assets/cache_image/wp-content/image_page/gorodskie-metodichsekie-obedieneniya/332_0800x0_5bdbc3712fa7d_760x500_3c2.png"/>
          <p:cNvPicPr>
            <a:picLocks noChangeAspect="1" noChangeArrowheads="1"/>
          </p:cNvPicPr>
          <p:nvPr/>
        </p:nvPicPr>
        <p:blipFill>
          <a:blip r:embed="rId2" cstate="print"/>
          <a:srcRect l="30836" t="18144" r="29375" b="21377"/>
          <a:stretch>
            <a:fillRect/>
          </a:stretch>
        </p:blipFill>
        <p:spPr bwMode="auto">
          <a:xfrm>
            <a:off x="2411760" y="3645024"/>
            <a:ext cx="4536504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F:\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3101" y="260648"/>
            <a:ext cx="47171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 РАБОТЫ РМО </a:t>
            </a:r>
          </a:p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</a:t>
            </a:r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2022 </a:t>
            </a:r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ГОД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564904"/>
            <a:ext cx="8352928" cy="40626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«Формирование и развитие функциональной грамотности школьника»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«</a:t>
            </a:r>
            <a:r>
              <a:rPr lang="ru-RU" sz="2400" dirty="0" smtClean="0"/>
              <a:t>Время новых ФГОС уже </a:t>
            </a:r>
            <a:r>
              <a:rPr lang="ru-RU" sz="2400" dirty="0" smtClean="0"/>
              <a:t>не за горами»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«</a:t>
            </a:r>
            <a:r>
              <a:rPr lang="ru-RU" sz="2400" dirty="0" smtClean="0"/>
              <a:t>Эффективность работы учителей МО по обеспечению качественного </a:t>
            </a:r>
            <a:r>
              <a:rPr lang="ru-RU" sz="2400" dirty="0" smtClean="0"/>
              <a:t>образования</a:t>
            </a:r>
            <a:r>
              <a:rPr lang="ru-RU" sz="2400" dirty="0" smtClean="0"/>
              <a:t>» 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«</a:t>
            </a:r>
            <a:r>
              <a:rPr lang="ru-RU" sz="2400" dirty="0" smtClean="0"/>
              <a:t>Преемственность при переходе учащихся из начальной школы в среднее звено</a:t>
            </a:r>
            <a:r>
              <a:rPr lang="ru-RU" sz="2400" dirty="0" smtClean="0"/>
              <a:t>»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2304256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ТЕМЫ РМО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6624736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МЕРОПРИЯТИЯ ДЛЯ ОБУЧАЮЩИХСЯ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2"/>
            <a:ext cx="8568952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Всероссийская олимпиада школьников по математике для обучающихся 7-11 классов (школьный и муниципальный этапы)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Малая муниципальная олимпиада по математике для обучающихся 5 – 6 классов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Интеллектуальная игра «Математический </a:t>
            </a:r>
            <a:r>
              <a:rPr lang="ru-RU" sz="2000" dirty="0" err="1" smtClean="0"/>
              <a:t>кидбург</a:t>
            </a:r>
            <a:r>
              <a:rPr lang="ru-RU" sz="2000" dirty="0" smtClean="0"/>
              <a:t>» для обучающихся 5 – 6 классов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Интеллектуальная игра для обучающихся 7 – 8 классов «Путешествие по родному городу»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Научно-практическая конференция «Наука. Техника. Искусство»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Занятия по программам углубленного изучения математики Ярославского регионального </a:t>
            </a:r>
            <a:r>
              <a:rPr lang="ru-RU" sz="2000" dirty="0" err="1" smtClean="0"/>
              <a:t>инновационно-образовательного</a:t>
            </a:r>
            <a:r>
              <a:rPr lang="ru-RU" sz="2000" dirty="0" smtClean="0"/>
              <a:t> центра «Новая школа»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5940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Математический </a:t>
            </a:r>
            <a:r>
              <a:rPr lang="ru-RU" sz="2000" dirty="0" err="1" smtClean="0"/>
              <a:t>квест</a:t>
            </a:r>
            <a:r>
              <a:rPr lang="ru-RU" sz="2000" dirty="0" smtClean="0"/>
              <a:t> «Блокадная математика» для учащихся 6-7 классов, посвященный 80-летию со дня начала Блокады Ленинграда (январь)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Командная игра, посвященная Я. И. Перельману  для </a:t>
            </a:r>
            <a:r>
              <a:rPr lang="ru-RU" sz="2000" dirty="0" smtClean="0"/>
              <a:t>обучающихся </a:t>
            </a:r>
            <a:r>
              <a:rPr lang="ru-RU" sz="2000" dirty="0" smtClean="0"/>
              <a:t>5-6 классов (</a:t>
            </a:r>
            <a:r>
              <a:rPr lang="ru-RU" sz="2000" dirty="0" smtClean="0"/>
              <a:t>22.11.1882 </a:t>
            </a:r>
            <a:r>
              <a:rPr lang="ru-RU" sz="2000" dirty="0" smtClean="0"/>
              <a:t>— 16.03.1942</a:t>
            </a:r>
            <a:r>
              <a:rPr lang="ru-RU" sz="2000" dirty="0" smtClean="0"/>
              <a:t>) в очном или </a:t>
            </a:r>
            <a:r>
              <a:rPr lang="ru-RU" sz="2000" dirty="0" err="1" smtClean="0"/>
              <a:t>он-лайн</a:t>
            </a:r>
            <a:r>
              <a:rPr lang="ru-RU" sz="2000" dirty="0" smtClean="0"/>
              <a:t> формате (февраль – март)</a:t>
            </a:r>
            <a:endParaRPr lang="ru-RU" sz="2000" dirty="0" smtClean="0"/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Конкурс кроссвордов, посвященный 315 </a:t>
            </a:r>
            <a:r>
              <a:rPr lang="ru-RU" sz="2000" dirty="0" err="1" smtClean="0"/>
              <a:t>летию</a:t>
            </a:r>
            <a:r>
              <a:rPr lang="ru-RU" sz="2000" dirty="0" smtClean="0"/>
              <a:t>  </a:t>
            </a:r>
            <a:r>
              <a:rPr lang="ru-RU" sz="2000" dirty="0" smtClean="0"/>
              <a:t>со дня рождения </a:t>
            </a:r>
            <a:r>
              <a:rPr lang="ru-RU" sz="2000" dirty="0" smtClean="0"/>
              <a:t> Л. Эйлера для обучающихся 7-8 классов (март-апрель)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Математический </a:t>
            </a:r>
            <a:r>
              <a:rPr lang="ru-RU" sz="2000" dirty="0" err="1" smtClean="0"/>
              <a:t>квиз</a:t>
            </a:r>
            <a:r>
              <a:rPr lang="ru-RU" sz="2000" dirty="0" smtClean="0"/>
              <a:t>, посвященный 80 </a:t>
            </a:r>
            <a:r>
              <a:rPr lang="ru-RU" sz="2000" dirty="0" err="1" smtClean="0"/>
              <a:t>летию</a:t>
            </a:r>
            <a:r>
              <a:rPr lang="ru-RU" sz="2000" dirty="0" smtClean="0"/>
              <a:t> подвига </a:t>
            </a:r>
            <a:r>
              <a:rPr lang="ru-RU" sz="2000" dirty="0" smtClean="0"/>
              <a:t>(1942) легендарного летчика </a:t>
            </a:r>
            <a:r>
              <a:rPr lang="ru-RU" sz="2000" dirty="0" smtClean="0"/>
              <a:t>А. П. Маресьева  для </a:t>
            </a:r>
            <a:r>
              <a:rPr lang="ru-RU" sz="2000" dirty="0" smtClean="0"/>
              <a:t>5-6 класс </a:t>
            </a:r>
            <a:r>
              <a:rPr lang="ru-RU" sz="2000" dirty="0" smtClean="0"/>
              <a:t>(апрель-май)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Конкурс математических газет к 210 </a:t>
            </a:r>
            <a:r>
              <a:rPr lang="ru-RU" sz="2000" dirty="0" err="1" smtClean="0"/>
              <a:t>летию</a:t>
            </a:r>
            <a:r>
              <a:rPr lang="ru-RU" sz="2000" dirty="0" smtClean="0"/>
              <a:t> Бородинского сражения </a:t>
            </a:r>
            <a:r>
              <a:rPr lang="ru-RU" sz="2000" dirty="0" smtClean="0"/>
              <a:t>в Отечественной войне 1812 года </a:t>
            </a:r>
            <a:r>
              <a:rPr lang="ru-RU" sz="2000" dirty="0" smtClean="0"/>
              <a:t> для 5-9 классов  (сентябрь)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Конкурс </a:t>
            </a:r>
            <a:r>
              <a:rPr lang="ru-RU" sz="2000" dirty="0" smtClean="0"/>
              <a:t>математических задач «Украсим новогоднюю 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матматическую</a:t>
            </a:r>
            <a:r>
              <a:rPr lang="ru-RU" sz="2000" dirty="0" smtClean="0"/>
              <a:t> ель» для 5-6 классов (декабрь)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4248472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СЕМИНАРЫ В РАМКАХ РМО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12776"/>
            <a:ext cx="8280920" cy="35394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1 полугодие </a:t>
            </a:r>
            <a:r>
              <a:rPr lang="ru-RU" sz="3200" dirty="0" smtClean="0"/>
              <a:t>- ?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2 полугодие </a:t>
            </a:r>
            <a:r>
              <a:rPr lang="ru-RU" sz="3200" dirty="0" smtClean="0"/>
              <a:t>- ?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r>
              <a:rPr lang="ru-RU" sz="3200" dirty="0" smtClean="0"/>
              <a:t>семинар в МОУ СШ  №7 им. адмирала Ф.Ф. </a:t>
            </a:r>
            <a:r>
              <a:rPr lang="ru-RU" sz="3200" dirty="0" smtClean="0"/>
              <a:t>Ушакова и семинар </a:t>
            </a:r>
            <a:r>
              <a:rPr lang="ru-RU" sz="3200" dirty="0" smtClean="0"/>
              <a:t>в МОУ Константиновская СШ </a:t>
            </a:r>
            <a:r>
              <a:rPr lang="ru-RU" sz="3200" dirty="0" smtClean="0"/>
              <a:t> в этом году не провели</a:t>
            </a:r>
            <a:endParaRPr lang="ru-RU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272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2020-10-25T13:27:07Z</dcterms:created>
  <dcterms:modified xsi:type="dcterms:W3CDTF">2021-10-25T15:35:42Z</dcterms:modified>
</cp:coreProperties>
</file>